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6"/>
  </p:notesMasterIdLst>
  <p:sldIdLst>
    <p:sldId id="256" r:id="rId3"/>
    <p:sldId id="292" r:id="rId4"/>
    <p:sldId id="258" r:id="rId5"/>
    <p:sldId id="310" r:id="rId7"/>
    <p:sldId id="309" r:id="rId8"/>
    <p:sldId id="261" r:id="rId9"/>
    <p:sldId id="263" r:id="rId10"/>
    <p:sldId id="270" r:id="rId11"/>
    <p:sldId id="264" r:id="rId12"/>
    <p:sldId id="271" r:id="rId13"/>
    <p:sldId id="272" r:id="rId14"/>
    <p:sldId id="274" r:id="rId15"/>
    <p:sldId id="275" r:id="rId16"/>
    <p:sldId id="276" r:id="rId17"/>
    <p:sldId id="277" r:id="rId18"/>
    <p:sldId id="369" r:id="rId19"/>
    <p:sldId id="279" r:id="rId20"/>
    <p:sldId id="340" r:id="rId21"/>
    <p:sldId id="341" r:id="rId22"/>
    <p:sldId id="342" r:id="rId23"/>
    <p:sldId id="343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370" r:id="rId32"/>
    <p:sldId id="287" r:id="rId33"/>
    <p:sldId id="289" r:id="rId34"/>
    <p:sldId id="288" r:id="rId35"/>
    <p:sldId id="290" r:id="rId36"/>
    <p:sldId id="291" r:id="rId37"/>
    <p:sldId id="301" r:id="rId38"/>
    <p:sldId id="349" r:id="rId39"/>
    <p:sldId id="302" r:id="rId40"/>
    <p:sldId id="339" r:id="rId41"/>
    <p:sldId id="345" r:id="rId42"/>
    <p:sldId id="346" r:id="rId43"/>
    <p:sldId id="350" r:id="rId44"/>
    <p:sldId id="351" r:id="rId45"/>
    <p:sldId id="352" r:id="rId46"/>
    <p:sldId id="353" r:id="rId47"/>
    <p:sldId id="354" r:id="rId48"/>
    <p:sldId id="357" r:id="rId49"/>
    <p:sldId id="321" r:id="rId50"/>
    <p:sldId id="322" r:id="rId51"/>
    <p:sldId id="358" r:id="rId52"/>
    <p:sldId id="355" r:id="rId53"/>
    <p:sldId id="359" r:id="rId54"/>
    <p:sldId id="360" r:id="rId55"/>
    <p:sldId id="361" r:id="rId56"/>
    <p:sldId id="362" r:id="rId57"/>
    <p:sldId id="363" r:id="rId58"/>
    <p:sldId id="307" r:id="rId59"/>
    <p:sldId id="364" r:id="rId60"/>
    <p:sldId id="365" r:id="rId61"/>
    <p:sldId id="371" r:id="rId62"/>
    <p:sldId id="325" r:id="rId63"/>
    <p:sldId id="366" r:id="rId64"/>
    <p:sldId id="313" r:id="rId65"/>
    <p:sldId id="372" r:id="rId66"/>
    <p:sldId id="314" r:id="rId67"/>
    <p:sldId id="406" r:id="rId68"/>
    <p:sldId id="326" r:id="rId69"/>
    <p:sldId id="368" r:id="rId70"/>
    <p:sldId id="308" r:id="rId71"/>
    <p:sldId id="367" r:id="rId72"/>
    <p:sldId id="316" r:id="rId73"/>
    <p:sldId id="317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40"/>
    <p:restoredTop sz="86259"/>
  </p:normalViewPr>
  <p:slideViewPr>
    <p:cSldViewPr snapToGrid="0">
      <p:cViewPr varScale="1">
        <p:scale>
          <a:sx n="110" d="100"/>
          <a:sy n="110" d="100"/>
        </p:scale>
        <p:origin x="110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7" Type="http://schemas.openxmlformats.org/officeDocument/2006/relationships/tableStyles" Target="tableStyles.xml"/><Relationship Id="rId76" Type="http://schemas.openxmlformats.org/officeDocument/2006/relationships/viewProps" Target="viewProps.xml"/><Relationship Id="rId75" Type="http://schemas.openxmlformats.org/officeDocument/2006/relationships/presProps" Target="presProps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4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notesMaster" Target="notesMasters/notesMaster1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AC1F6D-4979-8348-8FF0-B7957579C9E1}" type="datetimeFigureOut">
              <a:rPr lang="en-US" smtClean="0"/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A0AE92-63C4-EA42-902F-1C576A56BE85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5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0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0AE92-63C4-EA42-902F-1C576A56BE8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0AE92-63C4-EA42-902F-1C576A56BE8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0AE92-63C4-EA42-902F-1C576A56BE8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0AE92-63C4-EA42-902F-1C576A56BE8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0AE92-63C4-EA42-902F-1C576A56BE8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0AE92-63C4-EA42-902F-1C576A56BE8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0AE92-63C4-EA42-902F-1C576A56BE8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0AE92-63C4-EA42-902F-1C576A56BE8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0AE92-63C4-EA42-902F-1C576A56BE8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0AE92-63C4-EA42-902F-1C576A56BE8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0AE92-63C4-EA42-902F-1C576A56BE8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0AE92-63C4-EA42-902F-1C576A56BE8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0AE92-63C4-EA42-902F-1C576A56BE8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0AE92-63C4-EA42-902F-1C576A56BE8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0AE92-63C4-EA42-902F-1C576A56BE8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Show meter ruler, get them to estimate 10 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E6B752-54D7-3C4B-9730-001EBBC01E3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Would be good to update video of this one. So many mistakes…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E6B752-54D7-3C4B-9730-001EBBC01E3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Would be good to update video of this one. So many mistakes…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E6B752-54D7-3C4B-9730-001EBBC01E38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B5854-699E-C447-8DCB-686CA89A4FD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here stream A 2023.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B5854-699E-C447-8DCB-686CA89A4FD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0AE92-63C4-EA42-902F-1C576A56BE8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0AE92-63C4-EA42-902F-1C576A56BE8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0AE92-63C4-EA42-902F-1C576A56BE8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a student model it out…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B5854-699E-C447-8DCB-686CA89A4FD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here stream A 2023.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B5854-699E-C447-8DCB-686CA89A4FD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here stream A 2023.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B5854-699E-C447-8DCB-686CA89A4FD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here stream A 2023.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B5854-699E-C447-8DCB-686CA89A4FD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0AE92-63C4-EA42-902F-1C576A56BE8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0B5854-699E-C447-8DCB-686CA89A4FDA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0AE92-63C4-EA42-902F-1C576A56BE8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0AE92-63C4-EA42-902F-1C576A56BE8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0AE92-63C4-EA42-902F-1C576A56BE8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0AE92-63C4-EA42-902F-1C576A56BE8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0AE92-63C4-EA42-902F-1C576A56BE8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0AE92-63C4-EA42-902F-1C576A56BE8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0AE92-63C4-EA42-902F-1C576A56BE8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A0AE92-63C4-EA42-902F-1C576A56BE85}" type="slidenum">
              <a:rPr lang="en-US" smtClean="0"/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831BD-E041-DE45-B02B-058A7CAF22A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EF0D-4D1C-F544-8C3E-F4B2F19A777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831BD-E041-DE45-B02B-058A7CAF22A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EF0D-4D1C-F544-8C3E-F4B2F19A777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831BD-E041-DE45-B02B-058A7CAF22A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EF0D-4D1C-F544-8C3E-F4B2F19A777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831BD-E041-DE45-B02B-058A7CAF22A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EF0D-4D1C-F544-8C3E-F4B2F19A777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831BD-E041-DE45-B02B-058A7CAF22A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EF0D-4D1C-F544-8C3E-F4B2F19A777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831BD-E041-DE45-B02B-058A7CAF22A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EF0D-4D1C-F544-8C3E-F4B2F19A777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831BD-E041-DE45-B02B-058A7CAF22AE}" type="datetimeFigureOut">
              <a:rPr lang="en-US" smtClean="0"/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EF0D-4D1C-F544-8C3E-F4B2F19A777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831BD-E041-DE45-B02B-058A7CAF22AE}" type="datetimeFigureOut">
              <a:rPr lang="en-US" smtClean="0"/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EF0D-4D1C-F544-8C3E-F4B2F19A777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831BD-E041-DE45-B02B-058A7CAF22AE}" type="datetimeFigureOut">
              <a:rPr lang="en-US" smtClean="0"/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EF0D-4D1C-F544-8C3E-F4B2F19A777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831BD-E041-DE45-B02B-058A7CAF22A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EF0D-4D1C-F544-8C3E-F4B2F19A777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F831BD-E041-DE45-B02B-058A7CAF22AE}" type="datetimeFigureOut">
              <a:rPr lang="en-US" smtClean="0"/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B6EF0D-4D1C-F544-8C3E-F4B2F19A777A}" type="slidenum">
              <a:rPr lang="en-US" smtClean="0"/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  <a:endParaRPr lang="en-GB"/>
          </a:p>
          <a:p>
            <a:pPr lvl="1"/>
            <a:r>
              <a:rPr lang="en-GB"/>
              <a:t>Second level</a:t>
            </a:r>
            <a:endParaRPr lang="en-GB"/>
          </a:p>
          <a:p>
            <a:pPr lvl="2"/>
            <a:r>
              <a:rPr lang="en-GB"/>
              <a:t>Third level</a:t>
            </a:r>
            <a:endParaRPr lang="en-GB"/>
          </a:p>
          <a:p>
            <a:pPr lvl="3"/>
            <a:r>
              <a:rPr lang="en-GB"/>
              <a:t>Fourth level</a:t>
            </a:r>
            <a:endParaRPr lang="en-GB"/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831BD-E041-DE45-B02B-058A7CAF22AE}" type="datetimeFigureOut">
              <a:rPr lang="en-US" smtClean="0"/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B6EF0D-4D1C-F544-8C3E-F4B2F19A777A}" type="slidenum">
              <a:rPr lang="en-US" smtClean="0"/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0.png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png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21.png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5.png"/><Relationship Id="rId10" Type="http://schemas.openxmlformats.org/officeDocument/2006/relationships/notesSlide" Target="../notesSlides/notesSlide5.xml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image" Target="../media/image29.png"/><Relationship Id="rId7" Type="http://schemas.openxmlformats.org/officeDocument/2006/relationships/image" Target="../media/image24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1" Type="http://schemas.openxmlformats.org/officeDocument/2006/relationships/notesSlide" Target="../notesSlides/notesSlide7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0.png"/><Relationship Id="rId8" Type="http://schemas.openxmlformats.org/officeDocument/2006/relationships/image" Target="../media/image29.png"/><Relationship Id="rId7" Type="http://schemas.openxmlformats.org/officeDocument/2006/relationships/image" Target="../media/image24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2" Type="http://schemas.openxmlformats.org/officeDocument/2006/relationships/notesSlide" Target="../notesSlides/notesSlide8.xml"/><Relationship Id="rId11" Type="http://schemas.openxmlformats.org/officeDocument/2006/relationships/slideLayout" Target="../slideLayouts/slideLayout2.xml"/><Relationship Id="rId10" Type="http://schemas.openxmlformats.org/officeDocument/2006/relationships/image" Target="../media/image31.png"/><Relationship Id="rId1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45.png"/><Relationship Id="rId7" Type="http://schemas.openxmlformats.org/officeDocument/2006/relationships/image" Target="../media/image44.png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0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0" Type="http://schemas.openxmlformats.org/officeDocument/2006/relationships/notesSlide" Target="../notesSlides/notesSlide13.xml"/><Relationship Id="rId1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51.png"/><Relationship Id="rId7" Type="http://schemas.openxmlformats.org/officeDocument/2006/relationships/image" Target="../media/image50.png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3" Type="http://schemas.openxmlformats.org/officeDocument/2006/relationships/image" Target="../media/image46.png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57.png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hyperlink" Target="mailto:kate.jackson1@unsw.edu.au" TargetMode="Externa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5.xml"/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6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60.png"/><Relationship Id="rId6" Type="http://schemas.openxmlformats.org/officeDocument/2006/relationships/image" Target="../media/image61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image" Target="../media/image59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36.xml.rels><?xml version="1.0" encoding="UTF-8" standalone="yes"?>
<Relationships xmlns="http://schemas.openxmlformats.org/package/2006/relationships"><Relationship Id="rId9" Type="http://schemas.openxmlformats.org/officeDocument/2006/relationships/image" Target="../media/image78.png"/><Relationship Id="rId8" Type="http://schemas.openxmlformats.org/officeDocument/2006/relationships/image" Target="../media/image77.png"/><Relationship Id="rId7" Type="http://schemas.openxmlformats.org/officeDocument/2006/relationships/image" Target="../media/image76.png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3" Type="http://schemas.openxmlformats.org/officeDocument/2006/relationships/image" Target="../media/image72.emf"/><Relationship Id="rId2" Type="http://schemas.openxmlformats.org/officeDocument/2006/relationships/image" Target="../media/image71.png"/><Relationship Id="rId11" Type="http://schemas.openxmlformats.org/officeDocument/2006/relationships/notesSlide" Target="../notesSlides/notesSlide21.xml"/><Relationship Id="rId10" Type="http://schemas.openxmlformats.org/officeDocument/2006/relationships/slideLayout" Target="../slideLayouts/slideLayout2.xml"/><Relationship Id="rId1" Type="http://schemas.openxmlformats.org/officeDocument/2006/relationships/image" Target="../media/image70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2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9.png"/><Relationship Id="rId1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3.jpe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image" Target="../media/image83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1" Type="http://schemas.openxmlformats.org/officeDocument/2006/relationships/image" Target="../media/image8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8.emf"/></Relationships>
</file>

<file path=ppt/slides/_rels/slide4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2.png"/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image" Target="../media/image89.emf"/></Relationships>
</file>

<file path=ppt/slides/_rels/slide4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2.png"/><Relationship Id="rId3" Type="http://schemas.openxmlformats.org/officeDocument/2006/relationships/image" Target="../media/image91.png"/><Relationship Id="rId2" Type="http://schemas.openxmlformats.org/officeDocument/2006/relationships/image" Target="../media/image93.png"/><Relationship Id="rId1" Type="http://schemas.openxmlformats.org/officeDocument/2006/relationships/image" Target="../media/image89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5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5.png"/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image" Target="../media/image89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6.emf"/></Relationships>
</file>

<file path=ppt/slides/_rels/slide5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6.emf"/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0.png"/><Relationship Id="rId1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9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05.png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image" Target="../media/image96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6.emf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6.emf"/></Relationships>
</file>

<file path=ppt/slides/_rels/slide5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image" Target="../media/image96.emf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3.png"/><Relationship Id="rId1" Type="http://schemas.openxmlformats.org/officeDocument/2006/relationships/image" Target="../media/image11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5.png"/><Relationship Id="rId1" Type="http://schemas.openxmlformats.org/officeDocument/2006/relationships/image" Target="../media/image114.png"/></Relationships>
</file>

<file path=ppt/slides/_rels/slide61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34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20.png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image" Target="../media/image117.png"/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image" Target="../media/image11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3.png"/><Relationship Id="rId1" Type="http://schemas.openxmlformats.org/officeDocument/2006/relationships/image" Target="../media/image122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31.png"/><Relationship Id="rId7" Type="http://schemas.openxmlformats.org/officeDocument/2006/relationships/image" Target="../media/image130.png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0" Type="http://schemas.openxmlformats.org/officeDocument/2006/relationships/notesSlide" Target="../notesSlides/notesSlide36.xml"/><Relationship Id="rId1" Type="http://schemas.openxmlformats.org/officeDocument/2006/relationships/image" Target="../media/image124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3.emf"/><Relationship Id="rId1" Type="http://schemas.openxmlformats.org/officeDocument/2006/relationships/image" Target="../media/image132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6.png"/><Relationship Id="rId1" Type="http://schemas.openxmlformats.org/officeDocument/2006/relationships/image" Target="../media/image135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9.png"/><Relationship Id="rId1" Type="http://schemas.openxmlformats.org/officeDocument/2006/relationships/image" Target="../media/image138.emf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PHYS1121/1131 Mechanics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Dr Jan Hamann</a:t>
            </a:r>
            <a:endParaRPr lang="en-US" dirty="0"/>
          </a:p>
          <a:p>
            <a:r>
              <a:rPr lang="en-US" dirty="0"/>
              <a:t>(substituting for A/Prof Oleg </a:t>
            </a:r>
            <a:r>
              <a:rPr lang="en-US" dirty="0" err="1"/>
              <a:t>Tretiakov</a:t>
            </a:r>
            <a:r>
              <a:rPr lang="en-US" dirty="0"/>
              <a:t> in Week 1)</a:t>
            </a:r>
            <a:endParaRPr lang="en-US" dirty="0"/>
          </a:p>
          <a:p>
            <a:endParaRPr lang="en-US" dirty="0"/>
          </a:p>
          <a:p>
            <a:r>
              <a:rPr lang="en-US" dirty="0"/>
              <a:t>Slides by A/Prof Yvonne Wong</a:t>
            </a:r>
            <a:endParaRPr 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Writing vectors in unit vector notation…	2/5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825625"/>
            <a:ext cx="6243671" cy="1041793"/>
          </a:xfrm>
        </p:spPr>
        <p:txBody>
          <a:bodyPr>
            <a:normAutofit/>
          </a:bodyPr>
          <a:lstStyle/>
          <a:p>
            <a:r>
              <a:rPr lang="en-US" dirty="0"/>
              <a:t>This displacement vector from A to B can be expressed as: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7598978" y="2175641"/>
            <a:ext cx="0" cy="29218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7609490" y="5097517"/>
            <a:ext cx="305851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8639502" y="2867418"/>
            <a:ext cx="930166" cy="14472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618261" y="1867667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ight Brace 20"/>
          <p:cNvSpPr/>
          <p:nvPr/>
        </p:nvSpPr>
        <p:spPr>
          <a:xfrm rot="1976062">
            <a:off x="9224966" y="3015873"/>
            <a:ext cx="465790" cy="170289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9664860" y="3770461"/>
                <a:ext cx="11760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𝐿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=|</m:t>
                      </m:r>
                      <m:acc>
                        <m:accPr>
                          <m:chr m:val="⃑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acc>
                      <m:r>
                        <a:rPr lang="en-AU" sz="24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</m:oMath>
                  </m:oMathPara>
                </a14:m>
                <a:endPara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4860" y="3770461"/>
                <a:ext cx="1176091" cy="461665"/>
              </a:xfrm>
              <a:prstGeom prst="rect">
                <a:avLst/>
              </a:prstGeom>
              <a:blipFill rotWithShape="1">
                <a:blip r:embed="rId1"/>
                <a:stretch>
                  <a:fillRect l="-14" t="-101" r="20" b="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8639502" y="3163270"/>
                <a:ext cx="4025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9502" y="3163270"/>
                <a:ext cx="402546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81" t="-73" r="70" b="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2361424" y="4215658"/>
            <a:ext cx="1974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“In the x-direction”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413463" y="4232942"/>
            <a:ext cx="1981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“In the y-direction”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30" name="Straight Arrow Connector 29"/>
          <p:cNvCxnSpPr/>
          <p:nvPr/>
        </p:nvCxnSpPr>
        <p:spPr>
          <a:xfrm flipH="1" flipV="1">
            <a:off x="5090817" y="3683267"/>
            <a:ext cx="435815" cy="508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2080568" y="3144184"/>
                <a:ext cx="3200684" cy="723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3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3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en-AU" sz="3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3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3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acc>
                        <m:accPr>
                          <m:ctrlPr>
                            <a:rPr lang="en-AU" sz="3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3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AU" sz="3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3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acc>
                        <m:accPr>
                          <m:ctrlPr>
                            <a:rPr lang="en-AU" sz="3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3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3800" dirty="0"/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568" y="3144184"/>
                <a:ext cx="3200684" cy="723275"/>
              </a:xfrm>
              <a:prstGeom prst="rect">
                <a:avLst/>
              </a:prstGeom>
              <a:blipFill rotWithShape="1">
                <a:blip r:embed="rId3"/>
                <a:stretch>
                  <a:fillRect l="-10" t="-41" r="18" b="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1734779" y="2760220"/>
            <a:ext cx="142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x-component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134655" y="2653022"/>
            <a:ext cx="1433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y-component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42" name="Straight Arrow Connector 41"/>
          <p:cNvCxnSpPr/>
          <p:nvPr/>
        </p:nvCxnSpPr>
        <p:spPr>
          <a:xfrm>
            <a:off x="8563032" y="5842436"/>
            <a:ext cx="1006636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8368107" y="5864947"/>
                <a:ext cx="165006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AU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AU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AU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8107" y="5864947"/>
                <a:ext cx="1650067" cy="400110"/>
              </a:xfrm>
              <a:prstGeom prst="rect">
                <a:avLst/>
              </a:prstGeom>
              <a:blipFill rotWithShape="1">
                <a:blip r:embed="rId4"/>
                <a:stretch>
                  <a:fillRect l="-5" t="-22" r="25" b="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TextBox 45"/>
              <p:cNvSpPr txBox="1"/>
              <p:nvPr/>
            </p:nvSpPr>
            <p:spPr>
              <a:xfrm rot="16200000">
                <a:off x="5965845" y="3372934"/>
                <a:ext cx="1710788" cy="4242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AU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AU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AU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46" name="TextBox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965845" y="3372934"/>
                <a:ext cx="1710788" cy="424283"/>
              </a:xfrm>
              <a:prstGeom prst="rect">
                <a:avLst/>
              </a:prstGeom>
              <a:blipFill rotWithShape="1">
                <a:blip r:embed="rId5"/>
                <a:stretch>
                  <a:fillRect l="37599" t="-151716" r="37607" b="-1514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Straight Arrow Connector 47"/>
          <p:cNvCxnSpPr/>
          <p:nvPr/>
        </p:nvCxnSpPr>
        <p:spPr>
          <a:xfrm>
            <a:off x="2767914" y="3080124"/>
            <a:ext cx="394051" cy="299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4621427" y="3022354"/>
            <a:ext cx="0" cy="357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 flipV="1">
            <a:off x="3546389" y="3683267"/>
            <a:ext cx="260226" cy="548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8589170" y="4294028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9539846" y="2764266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9607206" y="2491537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</a:t>
            </a:r>
            <a:endParaRPr lang="en-US" sz="2400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8226280" y="4157592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</a:t>
            </a:r>
            <a:endParaRPr lang="en-US" sz="2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7105878" y="2532891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10676374" y="4912851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8619116" y="4912851"/>
            <a:ext cx="0" cy="369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9535604" y="4918106"/>
            <a:ext cx="0" cy="369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413624" y="2819133"/>
            <a:ext cx="3664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424136" y="4332676"/>
            <a:ext cx="3664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099047" y="4050520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445482" y="5220839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9345096" y="5220839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9" name="Straight Arrow Connector 48"/>
          <p:cNvCxnSpPr/>
          <p:nvPr/>
        </p:nvCxnSpPr>
        <p:spPr>
          <a:xfrm flipV="1">
            <a:off x="7033381" y="2819133"/>
            <a:ext cx="0" cy="158289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10591693" y="3080124"/>
            <a:ext cx="769129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1338638" y="2905784"/>
                <a:ext cx="3863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AU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8638" y="2905784"/>
                <a:ext cx="386388" cy="400110"/>
              </a:xfrm>
              <a:prstGeom prst="rect">
                <a:avLst/>
              </a:prstGeom>
              <a:blipFill rotWithShape="1">
                <a:blip r:embed="rId6"/>
                <a:stretch>
                  <a:fillRect l="-20" t="-6" r="100" b="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 flipV="1">
            <a:off x="10554622" y="2125786"/>
            <a:ext cx="0" cy="7890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10361428" y="1698071"/>
                <a:ext cx="3910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AU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1428" y="1698071"/>
                <a:ext cx="391004" cy="400110"/>
              </a:xfrm>
              <a:prstGeom prst="rect">
                <a:avLst/>
              </a:prstGeom>
              <a:blipFill rotWithShape="1">
                <a:blip r:embed="rId7"/>
                <a:stretch>
                  <a:fillRect l="-34" t="-20" r="157" b="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Writing vectors in unit vector notation…	3/5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825625"/>
            <a:ext cx="6243671" cy="1041793"/>
          </a:xfrm>
        </p:spPr>
        <p:txBody>
          <a:bodyPr>
            <a:normAutofit/>
          </a:bodyPr>
          <a:lstStyle/>
          <a:p>
            <a:r>
              <a:rPr lang="en-US" dirty="0"/>
              <a:t>This displacement vector from A to B can be expressed as: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7598978" y="2175641"/>
            <a:ext cx="0" cy="29218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7609490" y="5097517"/>
            <a:ext cx="305851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678511" y="4912851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639502" y="2867418"/>
            <a:ext cx="930166" cy="14472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618261" y="1867667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ight Brace 20"/>
          <p:cNvSpPr/>
          <p:nvPr/>
        </p:nvSpPr>
        <p:spPr>
          <a:xfrm rot="1976062">
            <a:off x="9224966" y="3015873"/>
            <a:ext cx="465790" cy="170289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9664860" y="3770461"/>
                <a:ext cx="11760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𝐿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=|</m:t>
                      </m:r>
                      <m:acc>
                        <m:accPr>
                          <m:chr m:val="⃑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acc>
                      <m:r>
                        <a:rPr lang="en-AU" sz="24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</m:oMath>
                  </m:oMathPara>
                </a14:m>
                <a:endPara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4860" y="3770461"/>
                <a:ext cx="1176091" cy="461665"/>
              </a:xfrm>
              <a:prstGeom prst="rect">
                <a:avLst/>
              </a:prstGeom>
              <a:blipFill rotWithShape="1">
                <a:blip r:embed="rId1"/>
                <a:stretch>
                  <a:fillRect l="-14" t="-101" r="20" b="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8639502" y="3163270"/>
                <a:ext cx="4025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9502" y="3163270"/>
                <a:ext cx="402546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81" t="-73" r="70" b="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2361424" y="4215658"/>
            <a:ext cx="1974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“In the x-direction”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413463" y="4232942"/>
            <a:ext cx="19815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“In the y-direction”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3546389" y="3683267"/>
            <a:ext cx="260226" cy="548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5090817" y="3683267"/>
            <a:ext cx="435815" cy="508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1167365" y="5535365"/>
                <a:ext cx="5914504" cy="6141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d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AU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AU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AU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AU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AU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AU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AU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AU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𝐵</m:t>
                                      </m:r>
                                    </m:sub>
                                  </m:sSub>
                                  <m:r>
                                    <a:rPr lang="en-AU" sz="28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AU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AU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AU" sz="28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7365" y="5535365"/>
                <a:ext cx="5914504" cy="614142"/>
              </a:xfrm>
              <a:prstGeom prst="rect">
                <a:avLst/>
              </a:prstGeom>
              <a:blipFill rotWithShape="1">
                <a:blip r:embed="rId3"/>
                <a:stretch>
                  <a:fillRect l="-4" t="-11" r="6" b="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Content Placeholder 2"/>
              <p:cNvSpPr txBox="1"/>
              <p:nvPr/>
            </p:nvSpPr>
            <p:spPr>
              <a:xfrm>
                <a:off x="841080" y="4910258"/>
                <a:ext cx="6243671" cy="6442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The “length” of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dirty="0"/>
                  <a:t>:</a:t>
                </a:r>
                <a:endParaRPr lang="en-US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2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080" y="4910258"/>
                <a:ext cx="6243671" cy="644218"/>
              </a:xfrm>
              <a:prstGeom prst="rect">
                <a:avLst/>
              </a:prstGeom>
              <a:blipFill rotWithShape="1">
                <a:blip r:embed="rId4"/>
                <a:stretch>
                  <a:fillRect l="-5" t="-68" r="1" b="-1859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2080568" y="3144184"/>
                <a:ext cx="3200684" cy="723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3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3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en-AU" sz="3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3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3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acc>
                        <m:accPr>
                          <m:ctrlPr>
                            <a:rPr lang="en-AU" sz="3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3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AU" sz="3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3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acc>
                        <m:accPr>
                          <m:ctrlPr>
                            <a:rPr lang="en-AU" sz="3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38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3800" dirty="0"/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568" y="3144184"/>
                <a:ext cx="3200684" cy="723275"/>
              </a:xfrm>
              <a:prstGeom prst="rect">
                <a:avLst/>
              </a:prstGeom>
              <a:blipFill rotWithShape="1">
                <a:blip r:embed="rId5"/>
                <a:stretch>
                  <a:fillRect l="-10" t="-41" r="18" b="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1734779" y="2760220"/>
            <a:ext cx="142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x-component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134655" y="2653022"/>
            <a:ext cx="1433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y-component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2767914" y="3080124"/>
            <a:ext cx="394051" cy="299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4621427" y="3022354"/>
            <a:ext cx="0" cy="357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Oval 23"/>
          <p:cNvSpPr/>
          <p:nvPr/>
        </p:nvSpPr>
        <p:spPr>
          <a:xfrm>
            <a:off x="8589170" y="4294028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9539846" y="2764266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607206" y="2491537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</a:t>
            </a:r>
            <a:endParaRPr lang="en-US" sz="24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8226280" y="4157592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</a:t>
            </a:r>
            <a:endParaRPr lang="en-US" sz="2400" b="1" dirty="0"/>
          </a:p>
        </p:txBody>
      </p:sp>
      <p:cxnSp>
        <p:nvCxnSpPr>
          <p:cNvPr id="35" name="Straight Arrow Connector 34"/>
          <p:cNvCxnSpPr/>
          <p:nvPr/>
        </p:nvCxnSpPr>
        <p:spPr>
          <a:xfrm>
            <a:off x="8563032" y="5842436"/>
            <a:ext cx="1006636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6" name="TextBox 35"/>
              <p:cNvSpPr txBox="1"/>
              <p:nvPr/>
            </p:nvSpPr>
            <p:spPr>
              <a:xfrm>
                <a:off x="8368107" y="5864947"/>
                <a:ext cx="165006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AU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AU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AU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6" name="TextBox 3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8107" y="5864947"/>
                <a:ext cx="1650067" cy="400110"/>
              </a:xfrm>
              <a:prstGeom prst="rect">
                <a:avLst/>
              </a:prstGeom>
              <a:blipFill rotWithShape="1">
                <a:blip r:embed="rId6"/>
                <a:stretch>
                  <a:fillRect l="-5" t="-22" r="25" b="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 rot="16200000">
                <a:off x="5965845" y="3372934"/>
                <a:ext cx="1710788" cy="4242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AU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AU" sz="20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AU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0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965845" y="3372934"/>
                <a:ext cx="1710788" cy="424283"/>
              </a:xfrm>
              <a:prstGeom prst="rect">
                <a:avLst/>
              </a:prstGeom>
              <a:blipFill rotWithShape="1">
                <a:blip r:embed="rId7"/>
                <a:stretch>
                  <a:fillRect l="37599" t="-151716" r="37607" b="-1514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Connector 40"/>
          <p:cNvCxnSpPr/>
          <p:nvPr/>
        </p:nvCxnSpPr>
        <p:spPr>
          <a:xfrm>
            <a:off x="8619116" y="4912851"/>
            <a:ext cx="0" cy="369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9535604" y="4918106"/>
            <a:ext cx="0" cy="369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413624" y="2819133"/>
            <a:ext cx="3664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7424136" y="4332676"/>
            <a:ext cx="3664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099047" y="4050520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445482" y="5220839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345096" y="5220839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4" name="Straight Arrow Connector 53"/>
          <p:cNvCxnSpPr/>
          <p:nvPr/>
        </p:nvCxnSpPr>
        <p:spPr>
          <a:xfrm flipV="1">
            <a:off x="7033381" y="2819133"/>
            <a:ext cx="0" cy="158289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105878" y="2532891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10591693" y="3080124"/>
            <a:ext cx="769129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11338638" y="2905784"/>
                <a:ext cx="3863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AU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8638" y="2905784"/>
                <a:ext cx="386388" cy="400110"/>
              </a:xfrm>
              <a:prstGeom prst="rect">
                <a:avLst/>
              </a:prstGeom>
              <a:blipFill rotWithShape="1">
                <a:blip r:embed="rId8"/>
                <a:stretch>
                  <a:fillRect l="-20" t="-6" r="100" b="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 flipV="1">
            <a:off x="10554622" y="2125786"/>
            <a:ext cx="0" cy="7890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10361428" y="1698071"/>
                <a:ext cx="3910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AU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1428" y="1698071"/>
                <a:ext cx="391004" cy="400110"/>
              </a:xfrm>
              <a:prstGeom prst="rect">
                <a:avLst/>
              </a:prstGeom>
              <a:blipFill rotWithShape="1">
                <a:blip r:embed="rId9"/>
                <a:stretch>
                  <a:fillRect l="-34" t="-20" r="157" b="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Writing vectors in unit vector notation…	4/5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8" y="1825625"/>
            <a:ext cx="6243671" cy="1041793"/>
          </a:xfrm>
        </p:spPr>
        <p:txBody>
          <a:bodyPr>
            <a:normAutofit/>
          </a:bodyPr>
          <a:lstStyle/>
          <a:p>
            <a:r>
              <a:rPr lang="en-US" dirty="0"/>
              <a:t>This displacement vector from A to B can be expressed as: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7598978" y="2175641"/>
            <a:ext cx="0" cy="29218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7609490" y="5097517"/>
            <a:ext cx="305851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678511" y="4912851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639502" y="2867418"/>
            <a:ext cx="930166" cy="14472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618261" y="1867667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Right Brace 20"/>
          <p:cNvSpPr/>
          <p:nvPr/>
        </p:nvSpPr>
        <p:spPr>
          <a:xfrm rot="1976062">
            <a:off x="9224966" y="3015873"/>
            <a:ext cx="465790" cy="170289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9664860" y="3770461"/>
                <a:ext cx="11760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𝐿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=|</m:t>
                      </m:r>
                      <m:acc>
                        <m:accPr>
                          <m:chr m:val="⃑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acc>
                      <m:r>
                        <a:rPr lang="en-AU" sz="24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</m:oMath>
                  </m:oMathPara>
                </a14:m>
                <a:endPara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4860" y="3770461"/>
                <a:ext cx="1176091" cy="461665"/>
              </a:xfrm>
              <a:prstGeom prst="rect">
                <a:avLst/>
              </a:prstGeom>
              <a:blipFill rotWithShape="1">
                <a:blip r:embed="rId1"/>
                <a:stretch>
                  <a:fillRect l="-14" t="-101" r="20" b="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8639502" y="3163270"/>
                <a:ext cx="4025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9502" y="3163270"/>
                <a:ext cx="402546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81" t="-73" r="70" b="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2376591" y="4102881"/>
            <a:ext cx="17808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Unit vector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in the x-direction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413463" y="4097015"/>
            <a:ext cx="17876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Unit vector</a:t>
            </a: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0070C0"/>
                </a:solidFill>
              </a:rPr>
              <a:t>in the y-direction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3546389" y="3683267"/>
            <a:ext cx="260226" cy="5488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 flipH="1" flipV="1">
            <a:off x="5090817" y="3683267"/>
            <a:ext cx="435815" cy="508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1734779" y="2760220"/>
            <a:ext cx="14271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x-component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134655" y="2653022"/>
            <a:ext cx="1433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y-component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48" name="Straight Arrow Connector 47"/>
          <p:cNvCxnSpPr/>
          <p:nvPr/>
        </p:nvCxnSpPr>
        <p:spPr>
          <a:xfrm>
            <a:off x="2767914" y="3080124"/>
            <a:ext cx="394051" cy="2994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4621427" y="3022354"/>
            <a:ext cx="0" cy="357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4" name="TextBox 33"/>
              <p:cNvSpPr txBox="1"/>
              <p:nvPr/>
            </p:nvSpPr>
            <p:spPr>
              <a:xfrm>
                <a:off x="2080568" y="3144184"/>
                <a:ext cx="3200684" cy="723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3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3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en-AU" sz="3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acc>
                        <m:accPr>
                          <m:ctrlPr>
                            <a:rPr lang="en-AU" sz="3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38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AU" sz="3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acc>
                        <m:accPr>
                          <m:ctrlPr>
                            <a:rPr lang="en-AU" sz="3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3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3800" dirty="0"/>
              </a:p>
            </p:txBody>
          </p:sp>
        </mc:Choice>
        <mc:Fallback>
          <p:sp>
            <p:nvSpPr>
              <p:cNvPr id="34" name="TextBox 3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0568" y="3144184"/>
                <a:ext cx="3200684" cy="723275"/>
              </a:xfrm>
              <a:prstGeom prst="rect">
                <a:avLst/>
              </a:prstGeom>
              <a:blipFill rotWithShape="1">
                <a:blip r:embed="rId3"/>
                <a:stretch>
                  <a:fillRect l="-10" t="-41" r="18" b="4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/>
          <p:cNvCxnSpPr/>
          <p:nvPr/>
        </p:nvCxnSpPr>
        <p:spPr>
          <a:xfrm>
            <a:off x="10591693" y="3080124"/>
            <a:ext cx="769129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11338638" y="2905784"/>
                <a:ext cx="38638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AU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38638" y="2905784"/>
                <a:ext cx="386388" cy="400110"/>
              </a:xfrm>
              <a:prstGeom prst="rect">
                <a:avLst/>
              </a:prstGeom>
              <a:blipFill rotWithShape="1">
                <a:blip r:embed="rId4"/>
                <a:stretch>
                  <a:fillRect l="-20" t="-6" r="100" b="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/>
          <p:cNvCxnSpPr/>
          <p:nvPr/>
        </p:nvCxnSpPr>
        <p:spPr>
          <a:xfrm flipV="1">
            <a:off x="10554622" y="2125786"/>
            <a:ext cx="0" cy="789084"/>
          </a:xfrm>
          <a:prstGeom prst="straightConnector1">
            <a:avLst/>
          </a:prstGeom>
          <a:ln w="28575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10361428" y="1698071"/>
                <a:ext cx="391004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AU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61428" y="1698071"/>
                <a:ext cx="391004" cy="400110"/>
              </a:xfrm>
              <a:prstGeom prst="rect">
                <a:avLst/>
              </a:prstGeom>
              <a:blipFill rotWithShape="1">
                <a:blip r:embed="rId5"/>
                <a:stretch>
                  <a:fillRect l="-34" t="-20" r="157" b="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Content Placeholder 2"/>
          <p:cNvSpPr txBox="1"/>
          <p:nvPr/>
        </p:nvSpPr>
        <p:spPr>
          <a:xfrm>
            <a:off x="831330" y="4914355"/>
            <a:ext cx="6786929" cy="9595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 </a:t>
            </a:r>
            <a:r>
              <a:rPr lang="en-US" b="1" dirty="0"/>
              <a:t>unit vector</a:t>
            </a:r>
            <a:r>
              <a:rPr lang="en-US" dirty="0"/>
              <a:t> has length = 1 and is conventionally written with a “hat” on top.</a:t>
            </a:r>
            <a:endParaRPr lang="en-US" i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9" name="TextBox 48"/>
              <p:cNvSpPr txBox="1"/>
              <p:nvPr/>
            </p:nvSpPr>
            <p:spPr>
              <a:xfrm>
                <a:off x="2964939" y="5829769"/>
                <a:ext cx="196303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acc>
                        </m:e>
                      </m:d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r>
                        <a:rPr lang="en-AU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400" b="0" i="0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9" name="TextBox 4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939" y="5829769"/>
                <a:ext cx="1963037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6" t="-102" r="19" b="1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/>
          <p:cNvSpPr/>
          <p:nvPr/>
        </p:nvSpPr>
        <p:spPr>
          <a:xfrm>
            <a:off x="8589170" y="4294028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/>
          <p:cNvSpPr/>
          <p:nvPr/>
        </p:nvSpPr>
        <p:spPr>
          <a:xfrm>
            <a:off x="9539846" y="2764266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607206" y="2491537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</a:t>
            </a:r>
            <a:endParaRPr lang="en-US" sz="2400" b="1" dirty="0"/>
          </a:p>
        </p:txBody>
      </p:sp>
      <p:sp>
        <p:nvSpPr>
          <p:cNvPr id="31" name="TextBox 30"/>
          <p:cNvSpPr txBox="1"/>
          <p:nvPr/>
        </p:nvSpPr>
        <p:spPr>
          <a:xfrm>
            <a:off x="8226280" y="4157592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</a:t>
            </a:r>
            <a:endParaRPr lang="en-US" sz="24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7105878" y="2532891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42" name="Straight Connector 41"/>
          <p:cNvCxnSpPr/>
          <p:nvPr/>
        </p:nvCxnSpPr>
        <p:spPr>
          <a:xfrm>
            <a:off x="8619116" y="4912851"/>
            <a:ext cx="0" cy="369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9535604" y="4918106"/>
            <a:ext cx="0" cy="369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7413624" y="2819133"/>
            <a:ext cx="3664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7424136" y="4332676"/>
            <a:ext cx="3664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7099047" y="4050520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8445482" y="5220839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9345096" y="5220839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Writing vectors in unit vector notation…	5/5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53432" cy="723275"/>
          </a:xfrm>
        </p:spPr>
        <p:txBody>
          <a:bodyPr/>
          <a:lstStyle/>
          <a:p>
            <a:r>
              <a:rPr lang="en-US" dirty="0" err="1"/>
              <a:t>Generalising</a:t>
            </a:r>
            <a:r>
              <a:rPr lang="en-US" dirty="0"/>
              <a:t> to </a:t>
            </a:r>
            <a:r>
              <a:rPr lang="en-US" b="1" dirty="0"/>
              <a:t>3 dimensions</a:t>
            </a:r>
            <a:r>
              <a:rPr lang="en-US" dirty="0"/>
              <a:t>:</a:t>
            </a:r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8414952" y="2316892"/>
            <a:ext cx="0" cy="222421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8414952" y="4541108"/>
            <a:ext cx="24301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7241060" y="4541108"/>
            <a:ext cx="1173892" cy="112446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953801" y="5578057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888895" y="433940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283680" y="1933834"/>
            <a:ext cx="274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>
          <a:xfrm flipV="1">
            <a:off x="8414952" y="2723061"/>
            <a:ext cx="1692875" cy="181804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0120184" y="2725349"/>
            <a:ext cx="0" cy="2390348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 flipV="1">
            <a:off x="8414952" y="4541108"/>
            <a:ext cx="1705232" cy="574589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1206532" y="2494836"/>
                <a:ext cx="3997313" cy="6568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3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3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en-AU" sz="3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3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3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acc>
                        <m:accPr>
                          <m:ctrlPr>
                            <a:rPr lang="en-AU" sz="3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3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AU" sz="3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3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acc>
                        <m:accPr>
                          <m:ctrlPr>
                            <a:rPr lang="en-AU" sz="3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3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AU" sz="3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3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acc>
                        <m:accPr>
                          <m:ctrlPr>
                            <a:rPr lang="en-AU" sz="3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3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acc>
                    </m:oMath>
                  </m:oMathPara>
                </a14:m>
                <a:endParaRPr lang="en-US" sz="3400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6532" y="2494836"/>
                <a:ext cx="3997313" cy="656846"/>
              </a:xfrm>
              <a:prstGeom prst="rect">
                <a:avLst/>
              </a:prstGeom>
              <a:blipFill rotWithShape="1">
                <a:blip r:embed="rId1"/>
                <a:stretch>
                  <a:fillRect l="-1" t="-85" r="1" b="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8992709" y="3028952"/>
                <a:ext cx="4025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2709" y="3028952"/>
                <a:ext cx="402546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118" r="107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Content Placeholder 2"/>
              <p:cNvSpPr txBox="1"/>
              <p:nvPr/>
            </p:nvSpPr>
            <p:spPr>
              <a:xfrm>
                <a:off x="841081" y="4910258"/>
                <a:ext cx="3211936" cy="64421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The “length” of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</m:oMath>
                </a14:m>
                <a:r>
                  <a:rPr lang="en-US" dirty="0"/>
                  <a:t>:</a:t>
                </a:r>
                <a:endParaRPr lang="en-US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23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081" y="4910258"/>
                <a:ext cx="3211936" cy="644218"/>
              </a:xfrm>
              <a:prstGeom prst="rect">
                <a:avLst/>
              </a:prstGeom>
              <a:blipFill rotWithShape="1">
                <a:blip r:embed="rId3"/>
                <a:stretch>
                  <a:fillRect l="-11" t="-68" r="14" b="-1859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1292339" y="3789951"/>
                <a:ext cx="3837654" cy="6968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3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3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en-AU" sz="3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3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3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acc>
                        <m:accPr>
                          <m:ctrlPr>
                            <a:rPr lang="en-AU" sz="3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3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  <m:r>
                        <a:rPr lang="en-AU" sz="3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3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acc>
                        <m:accPr>
                          <m:ctrlPr>
                            <a:rPr lang="en-AU" sz="3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3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  <m:r>
                        <a:rPr lang="en-AU" sz="3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3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sub>
                      </m:sSub>
                      <m:acc>
                        <m:accPr>
                          <m:ctrlPr>
                            <a:rPr lang="en-AU" sz="3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3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3400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2339" y="3789951"/>
                <a:ext cx="3837654" cy="696857"/>
              </a:xfrm>
              <a:prstGeom prst="rect">
                <a:avLst/>
              </a:prstGeom>
              <a:blipFill rotWithShape="1">
                <a:blip r:embed="rId4"/>
                <a:stretch>
                  <a:fillRect l="-3" t="-39" r="12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2473332" y="3391730"/>
            <a:ext cx="16154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Or equivalently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10881883" y="2700979"/>
            <a:ext cx="626385" cy="0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11476228" y="2497653"/>
                <a:ext cx="33784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AU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76228" y="2497653"/>
                <a:ext cx="337849" cy="400110"/>
              </a:xfrm>
              <a:prstGeom prst="rect">
                <a:avLst/>
              </a:prstGeom>
              <a:blipFill rotWithShape="1">
                <a:blip r:embed="rId5"/>
                <a:stretch>
                  <a:fillRect l="-150" t="-49" r="159" b="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/>
          <p:nvPr/>
        </p:nvCxnSpPr>
        <p:spPr>
          <a:xfrm flipV="1">
            <a:off x="10864191" y="2075935"/>
            <a:ext cx="0" cy="621773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0" name="TextBox 29"/>
              <p:cNvSpPr txBox="1"/>
              <p:nvPr/>
            </p:nvSpPr>
            <p:spPr>
              <a:xfrm>
                <a:off x="10709411" y="1702947"/>
                <a:ext cx="390941" cy="4165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AU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0" name="TextBox 2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9411" y="1702947"/>
                <a:ext cx="390941" cy="416589"/>
              </a:xfrm>
              <a:prstGeom prst="rect">
                <a:avLst/>
              </a:prstGeom>
              <a:blipFill rotWithShape="1">
                <a:blip r:embed="rId6"/>
                <a:stretch>
                  <a:fillRect l="-35" t="-123" r="141" b="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0"/>
          <p:cNvCxnSpPr/>
          <p:nvPr/>
        </p:nvCxnSpPr>
        <p:spPr>
          <a:xfrm flipH="1">
            <a:off x="10488727" y="2698347"/>
            <a:ext cx="375464" cy="365671"/>
          </a:xfrm>
          <a:prstGeom prst="straightConnector1">
            <a:avLst/>
          </a:prstGeom>
          <a:ln w="28575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10357418" y="3028952"/>
                <a:ext cx="32541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AU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7418" y="3028952"/>
                <a:ext cx="325410" cy="400110"/>
              </a:xfrm>
              <a:prstGeom prst="rect">
                <a:avLst/>
              </a:prstGeom>
              <a:blipFill rotWithShape="1">
                <a:blip r:embed="rId7"/>
                <a:stretch>
                  <a:fillRect l="-175" r="69" b="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8" name="TextBox 37"/>
              <p:cNvSpPr txBox="1"/>
              <p:nvPr/>
            </p:nvSpPr>
            <p:spPr>
              <a:xfrm>
                <a:off x="1602432" y="5387772"/>
                <a:ext cx="4032899" cy="9691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d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bSup>
                            <m:sSubSupPr>
                              <m:ctrlP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  <m:sup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  <m:sup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Sup>
                            <m:sSubSupPr>
                              <m:ctrlP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  <m:sup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ra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38" name="TextBox 3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2432" y="5387772"/>
                <a:ext cx="4032899" cy="969176"/>
              </a:xfrm>
              <a:prstGeom prst="rect">
                <a:avLst/>
              </a:prstGeom>
              <a:blipFill rotWithShape="1">
                <a:blip r:embed="rId8"/>
                <a:stretch>
                  <a:fillRect l="-8" t="-45" r="8" b="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38"/>
          <p:cNvSpPr txBox="1"/>
          <p:nvPr/>
        </p:nvSpPr>
        <p:spPr>
          <a:xfrm>
            <a:off x="5271516" y="2906358"/>
            <a:ext cx="256581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It does not matter which notation you use.  But once you’ve picked one, stick with it throughout a calculation.</a:t>
            </a:r>
            <a:endParaRPr 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Example 1.1…							1/3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5747950" cy="1127635"/>
          </a:xfrm>
        </p:spPr>
        <p:txBody>
          <a:bodyPr>
            <a:normAutofit/>
          </a:bodyPr>
          <a:lstStyle/>
          <a:p>
            <a:r>
              <a:rPr lang="en-US" dirty="0"/>
              <a:t>Represent the vector shown in the diagram in unit vector notation.</a:t>
            </a:r>
            <a:endParaRPr lang="en-US" dirty="0"/>
          </a:p>
        </p:txBody>
      </p:sp>
      <p:pic>
        <p:nvPicPr>
          <p:cNvPr id="5" name="Picture 4" descr="Shape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2657" y="2728267"/>
            <a:ext cx="5122218" cy="36470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3852047" y="3904739"/>
                <a:ext cx="719953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AU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047" y="3904739"/>
                <a:ext cx="719953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19" t="-45" b="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4379238" y="4367256"/>
                <a:ext cx="100253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AU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AU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238" y="4367256"/>
                <a:ext cx="1002538" cy="276999"/>
              </a:xfrm>
              <a:prstGeom prst="rect">
                <a:avLst/>
              </a:prstGeom>
              <a:blipFill rotWithShape="1">
                <a:blip r:embed="rId3"/>
                <a:stretch>
                  <a:fillRect l="-28" t="-130" r="15" b="1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Example 1.1…							2/3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5747950" cy="1127635"/>
          </a:xfrm>
        </p:spPr>
        <p:txBody>
          <a:bodyPr>
            <a:normAutofit/>
          </a:bodyPr>
          <a:lstStyle/>
          <a:p>
            <a:r>
              <a:rPr lang="en-US" dirty="0"/>
              <a:t>Represent the vector shown in the diagram in unit vector notation.</a:t>
            </a:r>
            <a:endParaRPr lang="en-US" dirty="0"/>
          </a:p>
        </p:txBody>
      </p:sp>
      <p:pic>
        <p:nvPicPr>
          <p:cNvPr id="5" name="Picture 4" descr="Shape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2657" y="2728267"/>
            <a:ext cx="5122218" cy="36470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3852047" y="3904739"/>
                <a:ext cx="719953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AU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047" y="3904739"/>
                <a:ext cx="719953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19" t="-45" b="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7283074" y="1812479"/>
                <a:ext cx="3200684" cy="723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3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3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en-AU" sz="3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acc>
                        <m:accPr>
                          <m:ctrlPr>
                            <a:rPr lang="en-AU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AU" sz="3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acc>
                        <m:accPr>
                          <m:ctrlPr>
                            <a:rPr lang="en-AU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38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074" y="1812479"/>
                <a:ext cx="3200684" cy="723275"/>
              </a:xfrm>
              <a:prstGeom prst="rect">
                <a:avLst/>
              </a:prstGeom>
              <a:blipFill rotWithShape="1">
                <a:blip r:embed="rId3"/>
                <a:stretch>
                  <a:fillRect l="-8" t="-26" r="17" b="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>
            <a:off x="3703766" y="3725565"/>
            <a:ext cx="1659066" cy="0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728480" y="4967420"/>
            <a:ext cx="1659066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361038" y="3725565"/>
            <a:ext cx="0" cy="957651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4259819" y="4967420"/>
                <a:ext cx="5345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819" y="4967420"/>
                <a:ext cx="534570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45" t="-97" r="26" b="1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2836377" y="3904739"/>
                <a:ext cx="543610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377" y="3904739"/>
                <a:ext cx="543610" cy="490840"/>
              </a:xfrm>
              <a:prstGeom prst="rect">
                <a:avLst/>
              </a:prstGeom>
              <a:blipFill rotWithShape="1">
                <a:blip r:embed="rId5"/>
                <a:stretch>
                  <a:fillRect l="-86" t="-25" r="95" b="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5820306" y="2657545"/>
                <a:ext cx="5516960" cy="966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AU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000" b="0" i="1" smtClean="0">
                          <a:latin typeface="Cambria Math" panose="02040503050406030204" pitchFamily="18" charset="0"/>
                        </a:rPr>
                        <m:t>𝐿</m:t>
                      </m:r>
                      <m:func>
                        <m:funcPr>
                          <m:ctrlPr>
                            <a:rPr lang="en-AU" sz="3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3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AU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AU" sz="3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AU" sz="3000" b="0" dirty="0">
                    <a:ea typeface="Cambria Math" panose="02040503050406030204" pitchFamily="18" charset="0"/>
                  </a:rPr>
                  <a:t>		     </a:t>
                </a:r>
                <a14:m>
                  <m:oMath xmlns:m="http://schemas.openxmlformats.org/officeDocument/2006/math">
                    <m:r>
                      <a:rPr lang="en-AU" sz="3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AU" sz="3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en-AU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sz="3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AU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30</m:t>
                        </m:r>
                        <m:r>
                          <a:rPr lang="en-AU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e>
                    </m:func>
                    <m:r>
                      <a:rPr lang="en-AU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AU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ad>
                      <m:radPr>
                        <m:degHide m:val="on"/>
                        <m:ctrlPr>
                          <a:rPr lang="en-AU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AU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endParaRPr lang="en-AU" sz="3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306" y="2657545"/>
                <a:ext cx="5516960" cy="966803"/>
              </a:xfrm>
              <a:prstGeom prst="rect">
                <a:avLst/>
              </a:prstGeom>
              <a:blipFill rotWithShape="1">
                <a:blip r:embed="rId6"/>
                <a:stretch>
                  <a:fillRect l="-10" t="-7" r="11" b="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4379238" y="4367256"/>
                <a:ext cx="100253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AU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AU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238" y="4367256"/>
                <a:ext cx="1002538" cy="276999"/>
              </a:xfrm>
              <a:prstGeom prst="rect">
                <a:avLst/>
              </a:prstGeom>
              <a:blipFill rotWithShape="1">
                <a:blip r:embed="rId7"/>
                <a:stretch>
                  <a:fillRect l="-28" t="-130" r="15" b="1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7445499" y="3702893"/>
                <a:ext cx="2902333" cy="590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AU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000" b="0" i="1" smtClean="0">
                          <a:latin typeface="Cambria Math" panose="02040503050406030204" pitchFamily="18" charset="0"/>
                        </a:rPr>
                        <m:t>𝐿</m:t>
                      </m:r>
                      <m:func>
                        <m:funcPr>
                          <m:ctrlPr>
                            <a:rPr lang="en-AU" sz="3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3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AU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AU" sz="3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AU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AU" sz="3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5499" y="3702893"/>
                <a:ext cx="2902333" cy="590418"/>
              </a:xfrm>
              <a:prstGeom prst="rect">
                <a:avLst/>
              </a:prstGeom>
              <a:blipFill rotWithShape="1">
                <a:blip r:embed="rId8"/>
                <a:stretch>
                  <a:fillRect l="-4" t="-35" r="1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7663652" y="4551813"/>
                <a:ext cx="3427990" cy="74597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3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3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en-AU" sz="3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800" b="0" i="1" smtClean="0">
                          <a:latin typeface="Cambria Math" panose="02040503050406030204" pitchFamily="18" charset="0"/>
                        </a:rPr>
                        <m:t>5</m:t>
                      </m:r>
                      <m:rad>
                        <m:radPr>
                          <m:degHide m:val="on"/>
                          <m:ctrlPr>
                            <a:rPr lang="en-AU" sz="3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AU" sz="3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  <m:acc>
                        <m:accPr>
                          <m:ctrlPr>
                            <a:rPr lang="en-AU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AU" sz="3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3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acc>
                        <m:accPr>
                          <m:ctrlPr>
                            <a:rPr lang="en-AU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3800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652" y="4551813"/>
                <a:ext cx="3427990" cy="745973"/>
              </a:xfrm>
              <a:prstGeom prst="rect">
                <a:avLst/>
              </a:prstGeom>
              <a:blipFill rotWithShape="1">
                <a:blip r:embed="rId9"/>
                <a:stretch>
                  <a:fillRect l="-143" t="-699" r="-127" b="-598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ight Arrow 23"/>
          <p:cNvSpPr/>
          <p:nvPr/>
        </p:nvSpPr>
        <p:spPr>
          <a:xfrm>
            <a:off x="6610864" y="4693683"/>
            <a:ext cx="859349" cy="446729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5362832" y="3725565"/>
            <a:ext cx="0" cy="957651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Example 1.1…							3/3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5747950" cy="1127635"/>
          </a:xfrm>
        </p:spPr>
        <p:txBody>
          <a:bodyPr>
            <a:normAutofit/>
          </a:bodyPr>
          <a:lstStyle/>
          <a:p>
            <a:r>
              <a:rPr lang="en-US" dirty="0"/>
              <a:t>Represent the vector shown in the diagram in unit vector notation.</a:t>
            </a:r>
            <a:endParaRPr lang="en-US" dirty="0"/>
          </a:p>
        </p:txBody>
      </p:sp>
      <p:pic>
        <p:nvPicPr>
          <p:cNvPr id="5" name="Picture 4" descr="Shape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2657" y="2728267"/>
            <a:ext cx="5122218" cy="364709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3852047" y="3904739"/>
                <a:ext cx="719953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AU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52047" y="3904739"/>
                <a:ext cx="719953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19" t="-45" b="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7283074" y="1812479"/>
                <a:ext cx="3200684" cy="7232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3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3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en-AU" sz="3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acc>
                        <m:accPr>
                          <m:ctrlPr>
                            <a:rPr lang="en-AU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AU" sz="3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acc>
                        <m:accPr>
                          <m:ctrlPr>
                            <a:rPr lang="en-AU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38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3074" y="1812479"/>
                <a:ext cx="3200684" cy="723275"/>
              </a:xfrm>
              <a:prstGeom prst="rect">
                <a:avLst/>
              </a:prstGeom>
              <a:blipFill rotWithShape="1">
                <a:blip r:embed="rId3"/>
                <a:stretch>
                  <a:fillRect l="-8" t="-26" r="17" b="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/>
          <p:cNvCxnSpPr/>
          <p:nvPr/>
        </p:nvCxnSpPr>
        <p:spPr>
          <a:xfrm>
            <a:off x="3703766" y="3725565"/>
            <a:ext cx="1659066" cy="0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728480" y="4967420"/>
            <a:ext cx="1659066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3361038" y="3725565"/>
            <a:ext cx="0" cy="957651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4259819" y="4967420"/>
                <a:ext cx="53457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819" y="4967420"/>
                <a:ext cx="534570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45" t="-97" r="26" b="1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2836377" y="3904739"/>
                <a:ext cx="543610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377" y="3904739"/>
                <a:ext cx="543610" cy="490840"/>
              </a:xfrm>
              <a:prstGeom prst="rect">
                <a:avLst/>
              </a:prstGeom>
              <a:blipFill rotWithShape="1">
                <a:blip r:embed="rId5"/>
                <a:stretch>
                  <a:fillRect l="-86" t="-25" r="95" b="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5820306" y="2657545"/>
                <a:ext cx="5516960" cy="966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3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AU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000" b="0" i="1" smtClean="0">
                          <a:latin typeface="Cambria Math" panose="02040503050406030204" pitchFamily="18" charset="0"/>
                        </a:rPr>
                        <m:t>𝐿</m:t>
                      </m:r>
                      <m:func>
                        <m:funcPr>
                          <m:ctrlPr>
                            <a:rPr lang="en-AU" sz="3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30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en-AU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AU" sz="30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AU" sz="3000" b="0" dirty="0">
                    <a:ea typeface="Cambria Math" panose="02040503050406030204" pitchFamily="18" charset="0"/>
                  </a:rPr>
                  <a:t>		     </a:t>
                </a:r>
                <a14:m>
                  <m:oMath xmlns:m="http://schemas.openxmlformats.org/officeDocument/2006/math">
                    <m:r>
                      <a:rPr lang="en-AU" sz="3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AU" sz="3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en-AU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AU" sz="3000" b="0" i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AU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30</m:t>
                        </m:r>
                        <m:r>
                          <a:rPr lang="en-AU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°</m:t>
                        </m:r>
                      </m:e>
                    </m:func>
                    <m:r>
                      <a:rPr lang="en-AU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AU" sz="3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5</m:t>
                    </m:r>
                    <m:rad>
                      <m:radPr>
                        <m:degHide m:val="on"/>
                        <m:ctrlPr>
                          <a:rPr lang="en-AU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AU" sz="3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e>
                    </m:rad>
                  </m:oMath>
                </a14:m>
                <a:endParaRPr lang="en-AU" sz="3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0306" y="2657545"/>
                <a:ext cx="5516960" cy="966803"/>
              </a:xfrm>
              <a:prstGeom prst="rect">
                <a:avLst/>
              </a:prstGeom>
              <a:blipFill rotWithShape="1">
                <a:blip r:embed="rId6"/>
                <a:stretch>
                  <a:fillRect l="-10" t="-7" r="11" b="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4379238" y="4367256"/>
                <a:ext cx="1002538" cy="276999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  <m:r>
                        <a:rPr lang="en-AU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AU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°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79238" y="4367256"/>
                <a:ext cx="1002538" cy="276999"/>
              </a:xfrm>
              <a:prstGeom prst="rect">
                <a:avLst/>
              </a:prstGeom>
              <a:blipFill rotWithShape="1">
                <a:blip r:embed="rId7"/>
                <a:stretch>
                  <a:fillRect l="-28" t="-130" r="15" b="1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7445499" y="3702893"/>
                <a:ext cx="2902333" cy="5904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AU" sz="30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AU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000" b="0" i="1" smtClean="0">
                          <a:latin typeface="Cambria Math" panose="02040503050406030204" pitchFamily="18" charset="0"/>
                        </a:rPr>
                        <m:t>𝐿</m:t>
                      </m:r>
                      <m:func>
                        <m:funcPr>
                          <m:ctrlPr>
                            <a:rPr lang="en-AU" sz="30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AU" sz="3000" b="0" i="0" smtClean="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a:rPr lang="en-AU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  <m:r>
                        <a:rPr lang="en-AU" sz="30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AU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AU" sz="30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5499" y="3702893"/>
                <a:ext cx="2902333" cy="590418"/>
              </a:xfrm>
              <a:prstGeom prst="rect">
                <a:avLst/>
              </a:prstGeom>
              <a:blipFill rotWithShape="1">
                <a:blip r:embed="rId8"/>
                <a:stretch>
                  <a:fillRect l="-4" t="-35" r="17" b="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7663652" y="4551813"/>
                <a:ext cx="3427990" cy="745973"/>
              </a:xfrm>
              <a:prstGeom prst="rect">
                <a:avLst/>
              </a:prstGeom>
              <a:noFill/>
              <a:ln>
                <a:solidFill>
                  <a:srgbClr val="FF0000"/>
                </a:solidFill>
              </a:ln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38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38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en-AU" sz="3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800" b="0" i="1" smtClean="0">
                          <a:latin typeface="Cambria Math" panose="02040503050406030204" pitchFamily="18" charset="0"/>
                        </a:rPr>
                        <m:t>5</m:t>
                      </m:r>
                      <m:rad>
                        <m:radPr>
                          <m:degHide m:val="on"/>
                          <m:ctrlPr>
                            <a:rPr lang="en-AU" sz="38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AU" sz="3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e>
                      </m:rad>
                      <m:acc>
                        <m:accPr>
                          <m:ctrlPr>
                            <a:rPr lang="en-AU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AU" sz="3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3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acc>
                        <m:accPr>
                          <m:ctrlPr>
                            <a:rPr lang="en-AU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3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3800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652" y="4551813"/>
                <a:ext cx="3427990" cy="745973"/>
              </a:xfrm>
              <a:prstGeom prst="rect">
                <a:avLst/>
              </a:prstGeom>
              <a:blipFill rotWithShape="1">
                <a:blip r:embed="rId9"/>
                <a:stretch>
                  <a:fillRect l="-143" t="-699" r="-127" b="-598"/>
                </a:stretch>
              </a:blipFill>
              <a:ln>
                <a:solidFill>
                  <a:srgbClr val="FF0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Right Arrow 23"/>
          <p:cNvSpPr/>
          <p:nvPr/>
        </p:nvSpPr>
        <p:spPr>
          <a:xfrm>
            <a:off x="6610864" y="4693683"/>
            <a:ext cx="859349" cy="446729"/>
          </a:xfrm>
          <a:prstGeom prst="rightArrow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5239265" y="5523470"/>
            <a:ext cx="35568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Check to see that it all makes sense: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6" name="TextBox 25"/>
              <p:cNvSpPr txBox="1"/>
              <p:nvPr/>
            </p:nvSpPr>
            <p:spPr>
              <a:xfrm>
                <a:off x="6085704" y="5946376"/>
                <a:ext cx="4262129" cy="4296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AU" sz="20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⃑"/>
                            <m:ctrlPr>
                              <a:rPr lang="en-AU" sz="20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AU" sz="20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e>
                    </m:d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AU" sz="2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25</m:t>
                        </m:r>
                        <m:r>
                          <a:rPr lang="en-A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A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A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+</m:t>
                        </m:r>
                        <m:r>
                          <a:rPr lang="en-AU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25</m:t>
                        </m:r>
                      </m:e>
                    </m:rad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AU" sz="2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AU" sz="2000" b="0" i="1" smtClean="0">
                            <a:latin typeface="Cambria Math" panose="02040503050406030204" pitchFamily="18" charset="0"/>
                          </a:rPr>
                          <m:t>100</m:t>
                        </m:r>
                      </m:e>
                    </m:rad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sz="2000" b="0" i="1" smtClean="0">
                        <a:latin typeface="Cambria Math" panose="02040503050406030204" pitchFamily="18" charset="0"/>
                      </a:rPr>
                      <m:t>10</m:t>
                    </m:r>
                  </m:oMath>
                </a14:m>
                <a:r>
                  <a:rPr lang="en-US" sz="2000" dirty="0"/>
                  <a:t> </a:t>
                </a:r>
                <a:endParaRPr lang="en-US" sz="2000" dirty="0"/>
              </a:p>
            </p:txBody>
          </p:sp>
        </mc:Choice>
        <mc:Fallback>
          <p:sp>
            <p:nvSpPr>
              <p:cNvPr id="26" name="TextBox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5704" y="5946376"/>
                <a:ext cx="4262129" cy="429669"/>
              </a:xfrm>
              <a:prstGeom prst="rect">
                <a:avLst/>
              </a:prstGeom>
              <a:blipFill rotWithShape="1">
                <a:blip r:embed="rId10"/>
                <a:stretch>
                  <a:fillRect l="-12" t="-55" r="-1865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TextBox 26"/>
          <p:cNvSpPr txBox="1"/>
          <p:nvPr/>
        </p:nvSpPr>
        <p:spPr>
          <a:xfrm>
            <a:off x="10382055" y="5892802"/>
            <a:ext cx="82586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dirty="0"/>
              <a:t>😀</a:t>
            </a:r>
            <a:endParaRPr lang="en-US" sz="5000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5362832" y="3725565"/>
            <a:ext cx="0" cy="957651"/>
          </a:xfrm>
          <a:prstGeom prst="line">
            <a:avLst/>
          </a:prstGeom>
          <a:ln w="12700">
            <a:solidFill>
              <a:srgbClr val="00B0F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Adding vectors…						1/2</a:t>
            </a:r>
            <a:endParaRPr lang="en-US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520878" cy="6249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en-AU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⃑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⃑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</m:oMath>
                </a14:m>
                <a:r>
                  <a:rPr lang="en-US" dirty="0"/>
                  <a:t>?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520878" cy="624911"/>
              </a:xfrm>
              <a:blipFill rotWithShape="1">
                <a:blip r:embed="rId1"/>
                <a:stretch>
                  <a:fillRect r="7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V="1">
            <a:off x="2691358" y="2584418"/>
            <a:ext cx="0" cy="34575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685300" y="6041985"/>
            <a:ext cx="72110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960925" y="5834169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737702" y="3995888"/>
            <a:ext cx="930166" cy="144728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47729" y="219509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3731566" y="4231732"/>
                <a:ext cx="471219" cy="5064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𝑈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1566" y="4231732"/>
                <a:ext cx="471219" cy="506421"/>
              </a:xfrm>
              <a:prstGeom prst="rect">
                <a:avLst/>
              </a:prstGeom>
              <a:blipFill rotWithShape="1">
                <a:blip r:embed="rId2"/>
                <a:stretch>
                  <a:fillRect l="-65" t="-18" r="75" b="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/>
          <p:cNvCxnSpPr/>
          <p:nvPr/>
        </p:nvCxnSpPr>
        <p:spPr>
          <a:xfrm flipV="1">
            <a:off x="3578178" y="2833204"/>
            <a:ext cx="1249213" cy="54961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3720062" y="2623592"/>
                <a:ext cx="455701" cy="5064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0062" y="2623592"/>
                <a:ext cx="455701" cy="506421"/>
              </a:xfrm>
              <a:prstGeom prst="rect">
                <a:avLst/>
              </a:prstGeom>
              <a:blipFill rotWithShape="1">
                <a:blip r:embed="rId3"/>
                <a:stretch>
                  <a:fillRect l="-51" t="-80" r="1" b="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/>
          <p:cNvSpPr txBox="1"/>
          <p:nvPr/>
        </p:nvSpPr>
        <p:spPr>
          <a:xfrm>
            <a:off x="3483980" y="5443168"/>
            <a:ext cx="495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Tail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374813" y="3619105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Head</a:t>
            </a:r>
            <a:endParaRPr 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Adding vectors…						2/2</a:t>
            </a:r>
            <a:endParaRPr lang="en-US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520878" cy="6249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en-AU" b="0" i="1" smtClean="0">
                        <a:latin typeface="Cambria Math" panose="02040503050406030204" pitchFamily="18" charset="0"/>
                      </a:rPr>
                      <m:t>+</m:t>
                    </m:r>
                    <m:acc>
                      <m:accPr>
                        <m:chr m:val="⃑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⃑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</m:oMath>
                </a14:m>
                <a:r>
                  <a:rPr lang="en-US" dirty="0"/>
                  <a:t>?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520878" cy="624911"/>
              </a:xfrm>
              <a:blipFill rotWithShape="1">
                <a:blip r:embed="rId1"/>
                <a:stretch>
                  <a:fillRect r="7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V="1">
            <a:off x="2691358" y="2584418"/>
            <a:ext cx="0" cy="34575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685300" y="6041985"/>
            <a:ext cx="72110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960925" y="5834169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737702" y="3995888"/>
            <a:ext cx="930166" cy="144728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47729" y="219509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3731566" y="4231732"/>
                <a:ext cx="471219" cy="5064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𝑈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1566" y="4231732"/>
                <a:ext cx="471219" cy="506421"/>
              </a:xfrm>
              <a:prstGeom prst="rect">
                <a:avLst/>
              </a:prstGeom>
              <a:blipFill rotWithShape="1">
                <a:blip r:embed="rId2"/>
                <a:stretch>
                  <a:fillRect l="-65" t="-18" r="75" b="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/>
          <p:nvPr/>
        </p:nvCxnSpPr>
        <p:spPr>
          <a:xfrm flipV="1">
            <a:off x="7908196" y="3596253"/>
            <a:ext cx="1249213" cy="54961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8050080" y="3386641"/>
                <a:ext cx="455701" cy="5064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50080" y="3386641"/>
                <a:ext cx="455701" cy="506421"/>
              </a:xfrm>
              <a:prstGeom prst="rect">
                <a:avLst/>
              </a:prstGeom>
              <a:blipFill rotWithShape="1">
                <a:blip r:embed="rId3"/>
                <a:stretch>
                  <a:fillRect l="-41" t="-37" r="130" b="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4" name="Straight Arrow Connector 33"/>
          <p:cNvCxnSpPr/>
          <p:nvPr/>
        </p:nvCxnSpPr>
        <p:spPr>
          <a:xfrm flipV="1">
            <a:off x="6978030" y="4141836"/>
            <a:ext cx="930166" cy="144728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5" name="TextBox 34"/>
              <p:cNvSpPr txBox="1"/>
              <p:nvPr/>
            </p:nvSpPr>
            <p:spPr>
              <a:xfrm>
                <a:off x="6971894" y="4377680"/>
                <a:ext cx="471219" cy="5064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𝑈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5" name="TextBox 3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71894" y="4377680"/>
                <a:ext cx="471219" cy="506421"/>
              </a:xfrm>
              <a:prstGeom prst="rect">
                <a:avLst/>
              </a:prstGeom>
              <a:blipFill rotWithShape="1">
                <a:blip r:embed="rId2"/>
                <a:stretch>
                  <a:fillRect l="-49" t="-123" r="59" b="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/>
          <p:cNvCxnSpPr/>
          <p:nvPr/>
        </p:nvCxnSpPr>
        <p:spPr>
          <a:xfrm flipV="1">
            <a:off x="3578178" y="2833204"/>
            <a:ext cx="1249213" cy="54961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3720062" y="2623592"/>
                <a:ext cx="455701" cy="5064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0062" y="2623592"/>
                <a:ext cx="455701" cy="506421"/>
              </a:xfrm>
              <a:prstGeom prst="rect">
                <a:avLst/>
              </a:prstGeom>
              <a:blipFill rotWithShape="1">
                <a:blip r:embed="rId3"/>
                <a:stretch>
                  <a:fillRect l="-51" t="-80" r="1" b="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Right Arrow 37"/>
          <p:cNvSpPr/>
          <p:nvPr/>
        </p:nvSpPr>
        <p:spPr>
          <a:xfrm>
            <a:off x="5559051" y="3429000"/>
            <a:ext cx="1230847" cy="8027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6971894" y="3614740"/>
            <a:ext cx="2185515" cy="1989953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42" name="TextBox 41"/>
              <p:cNvSpPr txBox="1"/>
              <p:nvPr/>
            </p:nvSpPr>
            <p:spPr>
              <a:xfrm>
                <a:off x="8090192" y="4544290"/>
                <a:ext cx="557397" cy="5064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𝑊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42" name="TextBox 4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0192" y="4544290"/>
                <a:ext cx="557397" cy="506421"/>
              </a:xfrm>
              <a:prstGeom prst="rect">
                <a:avLst/>
              </a:prstGeom>
              <a:blipFill rotWithShape="1">
                <a:blip r:embed="rId4"/>
                <a:stretch>
                  <a:fillRect l="-52" t="-45" r="29" b="1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3" name="TextBox 42"/>
              <p:cNvSpPr txBox="1"/>
              <p:nvPr/>
            </p:nvSpPr>
            <p:spPr>
              <a:xfrm>
                <a:off x="5220106" y="1838291"/>
                <a:ext cx="2546503" cy="15445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Move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dirty="0"/>
                  <a:t>, while keeping it </a:t>
                </a:r>
                <a:r>
                  <a:rPr lang="en-US" b="1" dirty="0"/>
                  <a:t>parallel</a:t>
                </a:r>
                <a:r>
                  <a:rPr lang="en-US" dirty="0"/>
                  <a:t> to its original direction, to a new position such that its tail touches the head of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  <a:endParaRPr lang="en-US" dirty="0"/>
              </a:p>
            </p:txBody>
          </p:sp>
        </mc:Choice>
        <mc:Fallback>
          <p:sp>
            <p:nvSpPr>
              <p:cNvPr id="43" name="TextBox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0106" y="1838291"/>
                <a:ext cx="2546503" cy="1544525"/>
              </a:xfrm>
              <a:prstGeom prst="rect">
                <a:avLst/>
              </a:prstGeom>
              <a:blipFill rotWithShape="1">
                <a:blip r:embed="rId5"/>
                <a:stretch>
                  <a:fillRect l="-16" t="-39" r="22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9067613" y="4289381"/>
                <a:ext cx="2185514" cy="10162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vector joining the tail of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</m:oMath>
                </a14:m>
                <a:r>
                  <a:rPr lang="en-US" dirty="0"/>
                  <a:t> to the head of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acc>
                  </m:oMath>
                </a14:m>
                <a:r>
                  <a:rPr lang="en-US" dirty="0"/>
                  <a:t> .</a:t>
                </a:r>
                <a:endParaRPr lang="en-US" dirty="0"/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67613" y="4289381"/>
                <a:ext cx="2185514" cy="1016240"/>
              </a:xfrm>
              <a:prstGeom prst="rect">
                <a:avLst/>
              </a:prstGeom>
              <a:blipFill rotWithShape="1">
                <a:blip r:embed="rId6"/>
                <a:stretch>
                  <a:fillRect l="-20" t="-58" r="13" b="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/>
          <p:cNvSpPr txBox="1"/>
          <p:nvPr/>
        </p:nvSpPr>
        <p:spPr>
          <a:xfrm>
            <a:off x="3483980" y="5443168"/>
            <a:ext cx="495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Tail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374813" y="3619105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Head</a:t>
            </a:r>
            <a:endParaRPr 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Subtracting vectors…					1/3</a:t>
            </a:r>
            <a:endParaRPr lang="en-US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520878" cy="6249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en-AU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⃑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⃑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dirty="0"/>
                  <a:t>?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520878" cy="624911"/>
              </a:xfrm>
              <a:blipFill rotWithShape="1">
                <a:blip r:embed="rId1"/>
                <a:stretch>
                  <a:fillRect r="7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V="1">
            <a:off x="2691358" y="2584418"/>
            <a:ext cx="0" cy="34575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685300" y="6041985"/>
            <a:ext cx="72110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960925" y="5834169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737702" y="3995888"/>
            <a:ext cx="930166" cy="144728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47729" y="219509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3731566" y="4231732"/>
                <a:ext cx="471219" cy="5064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𝑈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1566" y="4231732"/>
                <a:ext cx="471219" cy="506421"/>
              </a:xfrm>
              <a:prstGeom prst="rect">
                <a:avLst/>
              </a:prstGeom>
              <a:blipFill rotWithShape="1">
                <a:blip r:embed="rId2"/>
                <a:stretch>
                  <a:fillRect l="-65" t="-18" r="75" b="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/>
          <p:cNvCxnSpPr/>
          <p:nvPr/>
        </p:nvCxnSpPr>
        <p:spPr>
          <a:xfrm flipV="1">
            <a:off x="3578178" y="2833204"/>
            <a:ext cx="1249213" cy="54961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3720062" y="2623592"/>
                <a:ext cx="455701" cy="5064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0062" y="2623592"/>
                <a:ext cx="455701" cy="506421"/>
              </a:xfrm>
              <a:prstGeom prst="rect">
                <a:avLst/>
              </a:prstGeom>
              <a:blipFill rotWithShape="1">
                <a:blip r:embed="rId3"/>
                <a:stretch>
                  <a:fillRect l="-51" t="-80" r="1" b="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/>
          <p:cNvSpPr txBox="1"/>
          <p:nvPr/>
        </p:nvSpPr>
        <p:spPr>
          <a:xfrm>
            <a:off x="3483980" y="5443168"/>
            <a:ext cx="495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Tail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374813" y="3619105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Head</a:t>
            </a:r>
            <a:endParaRPr 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Who am I…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2694140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Dr Jan Hamann</a:t>
            </a:r>
            <a:endParaRPr lang="en-US" dirty="0"/>
          </a:p>
          <a:p>
            <a:r>
              <a:rPr lang="en-US" dirty="0"/>
              <a:t>at UNSW since 2017</a:t>
            </a:r>
            <a:endParaRPr lang="en-US" dirty="0"/>
          </a:p>
          <a:p>
            <a:r>
              <a:rPr lang="en-US" dirty="0" err="1"/>
              <a:t>Theroretical</a:t>
            </a:r>
            <a:r>
              <a:rPr lang="en-US" dirty="0"/>
              <a:t> physicist</a:t>
            </a:r>
            <a:endParaRPr lang="en-US" dirty="0"/>
          </a:p>
          <a:p>
            <a:r>
              <a:rPr lang="en-US" dirty="0"/>
              <a:t>Cosmology, physics of the early Universe, data analysis</a:t>
            </a:r>
            <a:r>
              <a:rPr lang="en-US"/>
              <a:t>, statistical methods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0438" y="821743"/>
            <a:ext cx="8009351" cy="567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Subtracting vectors…					2/3</a:t>
            </a:r>
            <a:endParaRPr lang="en-US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515600" cy="6249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en-AU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⃑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⃑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dirty="0"/>
                  <a:t>?	This is technically the same as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en-AU" b="0" i="1" smtClean="0">
                        <a:latin typeface="Cambria Math" panose="02040503050406030204" pitchFamily="18" charset="0"/>
                      </a:rPr>
                      <m:t>+(−</m:t>
                    </m:r>
                    <m:acc>
                      <m:accPr>
                        <m:chr m:val="⃑"/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AU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⃑"/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515600" cy="624911"/>
              </a:xfrm>
              <a:blipFill rotWithShape="1">
                <a:blip r:embed="rId1"/>
                <a:stretch>
                  <a:fillRect l="-6" r="6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V="1">
            <a:off x="2691358" y="2584418"/>
            <a:ext cx="0" cy="34575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685300" y="6041985"/>
            <a:ext cx="72110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960925" y="5834169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737702" y="3995888"/>
            <a:ext cx="930166" cy="144728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47729" y="219509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3731566" y="4231732"/>
                <a:ext cx="471219" cy="5064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𝑈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1566" y="4231732"/>
                <a:ext cx="471219" cy="506421"/>
              </a:xfrm>
              <a:prstGeom prst="rect">
                <a:avLst/>
              </a:prstGeom>
              <a:blipFill rotWithShape="1">
                <a:blip r:embed="rId2"/>
                <a:stretch>
                  <a:fillRect l="-65" t="-18" r="75" b="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/>
          <p:cNvCxnSpPr/>
          <p:nvPr/>
        </p:nvCxnSpPr>
        <p:spPr>
          <a:xfrm flipV="1">
            <a:off x="3578178" y="2833204"/>
            <a:ext cx="1249213" cy="54961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3720062" y="2623592"/>
                <a:ext cx="455701" cy="5064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0062" y="2623592"/>
                <a:ext cx="455701" cy="506421"/>
              </a:xfrm>
              <a:prstGeom prst="rect">
                <a:avLst/>
              </a:prstGeom>
              <a:blipFill rotWithShape="1">
                <a:blip r:embed="rId3"/>
                <a:stretch>
                  <a:fillRect l="-51" t="-80" r="1" b="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/>
          <p:cNvSpPr txBox="1"/>
          <p:nvPr/>
        </p:nvSpPr>
        <p:spPr>
          <a:xfrm>
            <a:off x="3483980" y="5443168"/>
            <a:ext cx="495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Tail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374813" y="3619105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Head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5197033" y="3773347"/>
            <a:ext cx="517176" cy="60188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844802" y="2833204"/>
            <a:ext cx="1249213" cy="549612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5986686" y="2565718"/>
                <a:ext cx="684931" cy="5064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acc>
                        <m:accPr>
                          <m:chr m:val="⃑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686" y="2565718"/>
                <a:ext cx="684931" cy="506421"/>
              </a:xfrm>
              <a:prstGeom prst="rect">
                <a:avLst/>
              </a:prstGeom>
              <a:blipFill rotWithShape="1">
                <a:blip r:embed="rId4"/>
                <a:stretch>
                  <a:fillRect l="-79" t="-63" r="45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4906646" y="4504084"/>
                <a:ext cx="1337624" cy="713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“Flip”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dirty="0"/>
                  <a:t> to form </a:t>
                </a:r>
                <a14:m>
                  <m:oMath xmlns:m="http://schemas.openxmlformats.org/officeDocument/2006/math">
                    <m:r>
                      <a:rPr lang="en-AU" b="0" i="0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646" y="4504084"/>
                <a:ext cx="1337624" cy="713529"/>
              </a:xfrm>
              <a:prstGeom prst="rect">
                <a:avLst/>
              </a:prstGeom>
              <a:blipFill rotWithShape="1">
                <a:blip r:embed="rId5"/>
                <a:stretch>
                  <a:fillRect t="-4" r="24" b="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Subtracting vectors…					3/3</a:t>
            </a:r>
            <a:endParaRPr lang="en-US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515600" cy="624911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What is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en-AU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⃑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⃑"/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dirty="0"/>
                  <a:t>?	This is technically the same as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  <m:r>
                      <a:rPr lang="en-AU" b="0" i="1" smtClean="0">
                        <a:latin typeface="Cambria Math" panose="02040503050406030204" pitchFamily="18" charset="0"/>
                      </a:rPr>
                      <m:t>+(−</m:t>
                    </m:r>
                    <m:acc>
                      <m:accPr>
                        <m:chr m:val="⃑"/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  <m:r>
                      <a:rPr lang="en-AU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⃑"/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515600" cy="624911"/>
              </a:xfrm>
              <a:blipFill rotWithShape="1">
                <a:blip r:embed="rId1"/>
                <a:stretch>
                  <a:fillRect l="-6" r="6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Straight Arrow Connector 4"/>
          <p:cNvCxnSpPr/>
          <p:nvPr/>
        </p:nvCxnSpPr>
        <p:spPr>
          <a:xfrm flipV="1">
            <a:off x="2691358" y="2584418"/>
            <a:ext cx="0" cy="34575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2685300" y="6041985"/>
            <a:ext cx="721105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9960925" y="5834169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3737702" y="3995888"/>
            <a:ext cx="930166" cy="144728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547729" y="219509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3731566" y="4231732"/>
                <a:ext cx="471219" cy="5064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𝑈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1566" y="4231732"/>
                <a:ext cx="471219" cy="506421"/>
              </a:xfrm>
              <a:prstGeom prst="rect">
                <a:avLst/>
              </a:prstGeom>
              <a:blipFill rotWithShape="1">
                <a:blip r:embed="rId2"/>
                <a:stretch>
                  <a:fillRect l="-65" t="-18" r="75" b="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/>
          <p:cNvCxnSpPr/>
          <p:nvPr/>
        </p:nvCxnSpPr>
        <p:spPr>
          <a:xfrm flipV="1">
            <a:off x="3578178" y="2833204"/>
            <a:ext cx="1249213" cy="54961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7" name="TextBox 36"/>
              <p:cNvSpPr txBox="1"/>
              <p:nvPr/>
            </p:nvSpPr>
            <p:spPr>
              <a:xfrm>
                <a:off x="3720062" y="2623592"/>
                <a:ext cx="455701" cy="5064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20062" y="2623592"/>
                <a:ext cx="455701" cy="506421"/>
              </a:xfrm>
              <a:prstGeom prst="rect">
                <a:avLst/>
              </a:prstGeom>
              <a:blipFill rotWithShape="1">
                <a:blip r:embed="rId3"/>
                <a:stretch>
                  <a:fillRect l="-51" t="-80" r="1" b="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5" name="TextBox 44"/>
          <p:cNvSpPr txBox="1"/>
          <p:nvPr/>
        </p:nvSpPr>
        <p:spPr>
          <a:xfrm>
            <a:off x="3483980" y="5443168"/>
            <a:ext cx="495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Tail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374813" y="3619105"/>
            <a:ext cx="676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Head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Right Arrow 3"/>
          <p:cNvSpPr/>
          <p:nvPr/>
        </p:nvSpPr>
        <p:spPr>
          <a:xfrm>
            <a:off x="5197033" y="3773347"/>
            <a:ext cx="517176" cy="60188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844802" y="2833204"/>
            <a:ext cx="1249213" cy="549612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5986686" y="2565718"/>
                <a:ext cx="684931" cy="5064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acc>
                        <m:accPr>
                          <m:chr m:val="⃑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86686" y="2565718"/>
                <a:ext cx="684931" cy="506421"/>
              </a:xfrm>
              <a:prstGeom prst="rect">
                <a:avLst/>
              </a:prstGeom>
              <a:blipFill rotWithShape="1">
                <a:blip r:embed="rId4"/>
                <a:stretch>
                  <a:fillRect l="-79" t="-63" r="45" b="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4906646" y="4504084"/>
                <a:ext cx="1337624" cy="7135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“Flip”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dirty="0"/>
                  <a:t> to form </a:t>
                </a:r>
                <a14:m>
                  <m:oMath xmlns:m="http://schemas.openxmlformats.org/officeDocument/2006/math">
                    <m:r>
                      <a:rPr lang="en-AU" b="0" i="0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dirty="0"/>
                  <a:t>. </a:t>
                </a:r>
                <a:endParaRPr lang="en-US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6646" y="4504084"/>
                <a:ext cx="1337624" cy="713529"/>
              </a:xfrm>
              <a:prstGeom prst="rect">
                <a:avLst/>
              </a:prstGeom>
              <a:blipFill rotWithShape="1">
                <a:blip r:embed="rId5"/>
                <a:stretch>
                  <a:fillRect t="-4" r="24" b="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ight Arrow 13"/>
          <p:cNvSpPr/>
          <p:nvPr/>
        </p:nvSpPr>
        <p:spPr>
          <a:xfrm>
            <a:off x="7468196" y="3773346"/>
            <a:ext cx="518926" cy="60188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8756080" y="4117292"/>
            <a:ext cx="930166" cy="144728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9209094" y="4720543"/>
                <a:ext cx="471219" cy="5064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𝑈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9094" y="4720543"/>
                <a:ext cx="471219" cy="506421"/>
              </a:xfrm>
              <a:prstGeom prst="rect">
                <a:avLst/>
              </a:prstGeom>
              <a:blipFill rotWithShape="1">
                <a:blip r:embed="rId2"/>
                <a:stretch>
                  <a:fillRect l="-69" t="-116" r="79" b="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Arrow Connector 16"/>
          <p:cNvCxnSpPr/>
          <p:nvPr/>
        </p:nvCxnSpPr>
        <p:spPr>
          <a:xfrm flipV="1">
            <a:off x="8437033" y="4132659"/>
            <a:ext cx="1249213" cy="549612"/>
          </a:xfrm>
          <a:prstGeom prst="straightConnector1">
            <a:avLst/>
          </a:prstGeom>
          <a:ln w="57150">
            <a:solidFill>
              <a:srgbClr val="0070C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18"/>
              <p:cNvSpPr txBox="1"/>
              <p:nvPr/>
            </p:nvSpPr>
            <p:spPr>
              <a:xfrm>
                <a:off x="8578917" y="3865173"/>
                <a:ext cx="684931" cy="5064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−</m:t>
                      </m:r>
                      <m:acc>
                        <m:accPr>
                          <m:chr m:val="⃑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8917" y="3865173"/>
                <a:ext cx="684931" cy="506421"/>
              </a:xfrm>
              <a:prstGeom prst="rect">
                <a:avLst/>
              </a:prstGeom>
              <a:blipFill rotWithShape="1">
                <a:blip r:embed="rId4"/>
                <a:stretch>
                  <a:fillRect l="-10" t="-111" r="68" b="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7468196" y="2759340"/>
                <a:ext cx="2546503" cy="10162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Move </a:t>
                </a:r>
                <a14:m>
                  <m:oMath xmlns:m="http://schemas.openxmlformats.org/officeDocument/2006/math">
                    <m:r>
                      <a:rPr lang="en-AU" b="0" i="0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dirty="0"/>
                  <a:t> to new position so that its tail touches the head of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</m:oMath>
                </a14:m>
                <a:r>
                  <a:rPr lang="en-US" dirty="0"/>
                  <a:t>. </a:t>
                </a:r>
                <a:endParaRPr lang="en-US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8196" y="2759340"/>
                <a:ext cx="2546503" cy="1016240"/>
              </a:xfrm>
              <a:prstGeom prst="rect">
                <a:avLst/>
              </a:prstGeom>
              <a:blipFill rotWithShape="1">
                <a:blip r:embed="rId6"/>
                <a:stretch>
                  <a:fillRect l="-23" t="-26" r="4" b="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 flipH="1" flipV="1">
            <a:off x="8437033" y="4682271"/>
            <a:ext cx="319047" cy="882301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9856086" y="4405743"/>
                <a:ext cx="2185514" cy="101624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vector joining the tail of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</m:acc>
                  </m:oMath>
                </a14:m>
                <a:r>
                  <a:rPr lang="en-US" dirty="0"/>
                  <a:t> to the head of </a:t>
                </a:r>
                <a14:m>
                  <m:oMath xmlns:m="http://schemas.openxmlformats.org/officeDocument/2006/math">
                    <m:r>
                      <a:rPr lang="en-AU" b="0" i="0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acc>
                  </m:oMath>
                </a14:m>
                <a:r>
                  <a:rPr lang="en-US" dirty="0"/>
                  <a:t> is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</m:oMath>
                </a14:m>
                <a:r>
                  <a:rPr lang="en-US" dirty="0"/>
                  <a:t> .</a:t>
                </a:r>
                <a:endParaRPr lang="en-US" dirty="0"/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56086" y="4405743"/>
                <a:ext cx="2185514" cy="1016240"/>
              </a:xfrm>
              <a:prstGeom prst="rect">
                <a:avLst/>
              </a:prstGeom>
              <a:blipFill rotWithShape="1">
                <a:blip r:embed="rId7"/>
                <a:stretch>
                  <a:fillRect l="-11" t="-11" r="4" b="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8167739" y="4972907"/>
                <a:ext cx="423128" cy="5088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𝑆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7739" y="4972907"/>
                <a:ext cx="423128" cy="508857"/>
              </a:xfrm>
              <a:prstGeom prst="rect">
                <a:avLst/>
              </a:prstGeom>
              <a:blipFill rotWithShape="1">
                <a:blip r:embed="rId8"/>
                <a:stretch>
                  <a:fillRect l="-87" t="-44" r="139" b="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Adding and subtracting by components…	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6"/>
            <a:ext cx="5600187" cy="1030727"/>
          </a:xfrm>
        </p:spPr>
        <p:txBody>
          <a:bodyPr/>
          <a:lstStyle/>
          <a:p>
            <a:r>
              <a:rPr lang="en-US" dirty="0"/>
              <a:t>You can also work directly with the components of the vectors.  </a:t>
            </a:r>
            <a:endParaRPr lang="en-US" dirty="0"/>
          </a:p>
          <a:p>
            <a:endParaRPr lang="en-US" dirty="0"/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7888391" y="2607567"/>
            <a:ext cx="0" cy="345756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7882333" y="6065134"/>
            <a:ext cx="327566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1293033" y="5835649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8934735" y="4019037"/>
            <a:ext cx="930166" cy="144728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744762" y="2218243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8928599" y="4254881"/>
                <a:ext cx="471219" cy="5064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𝑈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28599" y="4254881"/>
                <a:ext cx="471219" cy="506421"/>
              </a:xfrm>
              <a:prstGeom prst="rect">
                <a:avLst/>
              </a:prstGeom>
              <a:blipFill rotWithShape="1">
                <a:blip r:embed="rId1"/>
                <a:stretch>
                  <a:fillRect l="-106" t="-75" r="116" b="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Straight Arrow Connector 10"/>
          <p:cNvCxnSpPr/>
          <p:nvPr/>
        </p:nvCxnSpPr>
        <p:spPr>
          <a:xfrm flipV="1">
            <a:off x="8775211" y="2856353"/>
            <a:ext cx="1249213" cy="549612"/>
          </a:xfrm>
          <a:prstGeom prst="straightConnector1">
            <a:avLst/>
          </a:prstGeom>
          <a:ln w="5715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8917095" y="2646741"/>
                <a:ext cx="455701" cy="5064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7095" y="2646741"/>
                <a:ext cx="455701" cy="506421"/>
              </a:xfrm>
              <a:prstGeom prst="rect">
                <a:avLst/>
              </a:prstGeom>
              <a:blipFill rotWithShape="1">
                <a:blip r:embed="rId2"/>
                <a:stretch>
                  <a:fillRect l="-93" t="-12" r="43" b="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Connector 17"/>
          <p:cNvCxnSpPr/>
          <p:nvPr/>
        </p:nvCxnSpPr>
        <p:spPr>
          <a:xfrm>
            <a:off x="8775211" y="3405965"/>
            <a:ext cx="1249213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8954031" y="5466317"/>
            <a:ext cx="1249213" cy="0"/>
          </a:xfrm>
          <a:prstGeom prst="line">
            <a:avLst/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9144945" y="5043886"/>
                <a:ext cx="3741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945" y="5043886"/>
                <a:ext cx="374140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83" t="-22" r="116" b="1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/>
              <p:cNvSpPr txBox="1"/>
              <p:nvPr/>
            </p:nvSpPr>
            <p:spPr>
              <a:xfrm>
                <a:off x="9338389" y="3043432"/>
                <a:ext cx="39959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𝜙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38389" y="3043432"/>
                <a:ext cx="399597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20" t="-139" r="65" b="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2454014" y="2790221"/>
                <a:ext cx="1743362" cy="5064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AU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⃑"/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acc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⃑"/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54014" y="2790221"/>
                <a:ext cx="1743362" cy="506421"/>
              </a:xfrm>
              <a:prstGeom prst="rect">
                <a:avLst/>
              </a:prstGeom>
              <a:blipFill rotWithShape="1">
                <a:blip r:embed="rId5"/>
                <a:stretch>
                  <a:fillRect l="-21" t="-6" r="1" b="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TextBox 23"/>
          <p:cNvSpPr txBox="1"/>
          <p:nvPr/>
        </p:nvSpPr>
        <p:spPr>
          <a:xfrm>
            <a:off x="1111170" y="3540134"/>
            <a:ext cx="14897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x-component: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5" name="TextBox 24"/>
              <p:cNvSpPr txBox="1"/>
              <p:nvPr/>
            </p:nvSpPr>
            <p:spPr>
              <a:xfrm>
                <a:off x="2840702" y="3493967"/>
                <a:ext cx="207050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5" name="TextBox 2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0702" y="3493967"/>
                <a:ext cx="2070503" cy="461665"/>
              </a:xfrm>
              <a:prstGeom prst="rect">
                <a:avLst/>
              </a:prstGeom>
              <a:blipFill rotWithShape="1">
                <a:blip r:embed="rId6"/>
                <a:stretch>
                  <a:fillRect l="-17" t="-43" r="6" b="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1111659" y="4177748"/>
            <a:ext cx="14964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y-component: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2841191" y="4131581"/>
                <a:ext cx="2041136" cy="4908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41191" y="4131581"/>
                <a:ext cx="2041136" cy="490840"/>
              </a:xfrm>
              <a:prstGeom prst="rect">
                <a:avLst/>
              </a:prstGeom>
              <a:blipFill rotWithShape="1">
                <a:blip r:embed="rId7"/>
                <a:stretch>
                  <a:fillRect l="-10" t="-55" r="-1596" b="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Right Arrow 27"/>
          <p:cNvSpPr/>
          <p:nvPr/>
        </p:nvSpPr>
        <p:spPr>
          <a:xfrm>
            <a:off x="740780" y="5104095"/>
            <a:ext cx="827589" cy="64818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1641600" y="5141156"/>
                <a:ext cx="4330673" cy="54412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AU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acc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e>
                      </m:d>
                      <m:acc>
                        <m:acc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𝑦</m:t>
                          </m:r>
                        </m:sub>
                      </m:sSub>
                      <m:r>
                        <a:rPr lang="en-AU" sz="2400" i="1"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600" y="5141156"/>
                <a:ext cx="4330673" cy="544123"/>
              </a:xfrm>
              <a:prstGeom prst="rect">
                <a:avLst/>
              </a:prstGeom>
              <a:blipFill rotWithShape="1">
                <a:blip r:embed="rId8"/>
                <a:stretch>
                  <a:fillRect l="-3" t="-36" r="2" b="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Displacement again…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1485436"/>
          </a:xfrm>
        </p:spPr>
        <p:txBody>
          <a:bodyPr/>
          <a:lstStyle/>
          <a:p>
            <a:r>
              <a:rPr lang="en-US" dirty="0"/>
              <a:t>The positions of A and B are described by the </a:t>
            </a:r>
            <a:r>
              <a:rPr lang="en-US" dirty="0">
                <a:solidFill>
                  <a:srgbClr val="FF0000"/>
                </a:solidFill>
              </a:rPr>
              <a:t>position vectors</a:t>
            </a:r>
            <a:r>
              <a:rPr lang="en-US" dirty="0"/>
              <a:t> (relative to the origin):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7598978" y="2175641"/>
            <a:ext cx="0" cy="29218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7609490" y="5097517"/>
            <a:ext cx="305851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9023827" y="2867418"/>
            <a:ext cx="570555" cy="14744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7618261" y="1867667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9329706" y="3403455"/>
                <a:ext cx="4025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9706" y="3403455"/>
                <a:ext cx="402546" cy="461665"/>
              </a:xfrm>
              <a:prstGeom prst="rect">
                <a:avLst/>
              </a:prstGeom>
              <a:blipFill rotWithShape="1">
                <a:blip r:embed="rId1"/>
                <a:stretch>
                  <a:fillRect l="-71" t="-106" r="60" b="1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28"/>
          <p:cNvCxnSpPr/>
          <p:nvPr/>
        </p:nvCxnSpPr>
        <p:spPr>
          <a:xfrm flipV="1">
            <a:off x="7618261" y="2770666"/>
            <a:ext cx="1909367" cy="2326851"/>
          </a:xfrm>
          <a:prstGeom prst="straightConnector1">
            <a:avLst/>
          </a:prstGeom>
          <a:ln w="381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8425547" y="3311061"/>
                <a:ext cx="4490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5547" y="3311061"/>
                <a:ext cx="449034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82" t="-46" r="102" b="1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2" name="TextBox 31"/>
              <p:cNvSpPr txBox="1"/>
              <p:nvPr/>
            </p:nvSpPr>
            <p:spPr>
              <a:xfrm>
                <a:off x="8458859" y="4674185"/>
                <a:ext cx="43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2" name="TextBox 3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859" y="4674185"/>
                <a:ext cx="433132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6" t="-158" r="20" b="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Straight Arrow Connector 32"/>
          <p:cNvCxnSpPr>
            <a:endCxn id="7" idx="3"/>
          </p:cNvCxnSpPr>
          <p:nvPr/>
        </p:nvCxnSpPr>
        <p:spPr>
          <a:xfrm flipV="1">
            <a:off x="7647408" y="4406945"/>
            <a:ext cx="1312992" cy="700732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7302549" y="4933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9" name="TextBox 38"/>
              <p:cNvSpPr txBox="1"/>
              <p:nvPr/>
            </p:nvSpPr>
            <p:spPr>
              <a:xfrm>
                <a:off x="1902941" y="3212550"/>
                <a:ext cx="225029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4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4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AU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AU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acc>
                        <m:accPr>
                          <m:ctrlPr>
                            <a:rPr lang="en-AU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AU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acc>
                        <m:accPr>
                          <m:ctrlPr>
                            <a:rPr lang="en-AU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39" name="TextBox 3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2941" y="3212550"/>
                <a:ext cx="2250296" cy="461665"/>
              </a:xfrm>
              <a:prstGeom prst="rect">
                <a:avLst/>
              </a:prstGeom>
              <a:blipFill rotWithShape="1">
                <a:blip r:embed="rId4"/>
                <a:stretch>
                  <a:fillRect l="-21" t="-18" r="15" b="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TextBox 39"/>
              <p:cNvSpPr txBox="1"/>
              <p:nvPr/>
            </p:nvSpPr>
            <p:spPr>
              <a:xfrm>
                <a:off x="1878227" y="3721748"/>
                <a:ext cx="2354940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4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4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AU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AU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AU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acc>
                        <m:accPr>
                          <m:ctrlPr>
                            <a:rPr lang="en-AU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AU" sz="24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AU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acc>
                        <m:accPr>
                          <m:ctrlPr>
                            <a:rPr lang="en-AU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4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2400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40" name="TextBox 3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8227" y="3721748"/>
                <a:ext cx="2354940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23" t="-3" r="11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Content Placeholder 2"/>
          <p:cNvSpPr txBox="1"/>
          <p:nvPr/>
        </p:nvSpPr>
        <p:spPr>
          <a:xfrm>
            <a:off x="838200" y="4456594"/>
            <a:ext cx="5395072" cy="4991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The displacement from A to B is: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TextBox 43"/>
              <p:cNvSpPr txBox="1"/>
              <p:nvPr/>
            </p:nvSpPr>
            <p:spPr>
              <a:xfrm>
                <a:off x="1524000" y="5061140"/>
                <a:ext cx="2096407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30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3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acc>
                      <m:r>
                        <a:rPr lang="en-AU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00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300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30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AU" sz="3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AU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3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300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30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AU" sz="3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44" name="TextBox 4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5061140"/>
                <a:ext cx="2096407" cy="553998"/>
              </a:xfrm>
              <a:prstGeom prst="rect">
                <a:avLst/>
              </a:prstGeom>
              <a:blipFill rotWithShape="1">
                <a:blip r:embed="rId6"/>
                <a:stretch>
                  <a:fillRect t="-34" r="13" b="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TextBox 44"/>
              <p:cNvSpPr txBox="1"/>
              <p:nvPr/>
            </p:nvSpPr>
            <p:spPr>
              <a:xfrm>
                <a:off x="1732835" y="5553747"/>
                <a:ext cx="5000664" cy="104644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sSub>
                        <m:sSubPr>
                          <m:ctrlPr>
                            <a:rPr lang="en-AU" sz="3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30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AU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AU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AU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trlPr>
                            <a:rPr lang="en-A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+(</m:t>
                      </m:r>
                      <m:sSub>
                        <m:sSubPr>
                          <m:ctrlPr>
                            <a:rPr lang="en-AU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32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AU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AU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  <m:r>
                        <a:rPr lang="en-AU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acc>
                        <m:accPr>
                          <m:ctrlPr>
                            <a:rPr lang="en-A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3200" dirty="0">
                  <a:solidFill>
                    <a:schemeClr val="tx1"/>
                  </a:solidFill>
                </a:endParaRPr>
              </a:p>
              <a:p>
                <a:endParaRPr lang="en-US" sz="3000" dirty="0"/>
              </a:p>
            </p:txBody>
          </p:sp>
        </mc:Choice>
        <mc:Fallback>
          <p:sp>
            <p:nvSpPr>
              <p:cNvPr id="45" name="TextBox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2835" y="5553747"/>
                <a:ext cx="5000664" cy="1046440"/>
              </a:xfrm>
              <a:prstGeom prst="rect">
                <a:avLst/>
              </a:prstGeom>
              <a:blipFill rotWithShape="1">
                <a:blip r:embed="rId7"/>
                <a:stretch>
                  <a:fillRect l="-11" t="-4" r="12" b="6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val 6"/>
          <p:cNvSpPr/>
          <p:nvPr/>
        </p:nvSpPr>
        <p:spPr>
          <a:xfrm>
            <a:off x="8944584" y="4314761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9539846" y="2764266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607206" y="2491537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</a:t>
            </a:r>
            <a:endParaRPr lang="en-US" sz="2400" b="1" dirty="0"/>
          </a:p>
        </p:txBody>
      </p:sp>
      <p:sp>
        <p:nvSpPr>
          <p:cNvPr id="21" name="TextBox 20"/>
          <p:cNvSpPr txBox="1"/>
          <p:nvPr/>
        </p:nvSpPr>
        <p:spPr>
          <a:xfrm>
            <a:off x="9131827" y="4178325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</a:t>
            </a:r>
            <a:endParaRPr lang="en-US" sz="2400" b="1" dirty="0"/>
          </a:p>
        </p:txBody>
      </p:sp>
      <p:sp>
        <p:nvSpPr>
          <p:cNvPr id="30" name="TextBox 29"/>
          <p:cNvSpPr txBox="1"/>
          <p:nvPr/>
        </p:nvSpPr>
        <p:spPr>
          <a:xfrm>
            <a:off x="7105878" y="2532891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8986863" y="4912851"/>
            <a:ext cx="0" cy="369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9535604" y="4918106"/>
            <a:ext cx="0" cy="369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413624" y="2819133"/>
            <a:ext cx="3664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7424136" y="4332676"/>
            <a:ext cx="3664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099047" y="4050520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8813229" y="5220839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345096" y="5220839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0736622" y="487647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Displacement vs distance…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723238" cy="4351338"/>
          </a:xfrm>
        </p:spPr>
        <p:txBody>
          <a:bodyPr/>
          <a:lstStyle/>
          <a:p>
            <a:r>
              <a:rPr lang="en-US" dirty="0"/>
              <a:t>It is important to remember that </a:t>
            </a:r>
            <a:r>
              <a:rPr lang="en-US" dirty="0">
                <a:solidFill>
                  <a:srgbClr val="FF0000"/>
                </a:solidFill>
              </a:rPr>
              <a:t>displacement </a:t>
            </a:r>
            <a:r>
              <a:rPr lang="en-US" dirty="0"/>
              <a:t>is a </a:t>
            </a:r>
            <a:r>
              <a:rPr lang="en-US" b="1" dirty="0"/>
              <a:t>vector</a:t>
            </a:r>
            <a:r>
              <a:rPr lang="en-US" dirty="0"/>
              <a:t>.  It describes the change in the position of an object (e.g., moving from the point A to the point B).</a:t>
            </a:r>
            <a:endParaRPr lang="en-US" dirty="0"/>
          </a:p>
          <a:p>
            <a:endParaRPr lang="en-US" dirty="0"/>
          </a:p>
          <a:p>
            <a:r>
              <a:rPr lang="en-US" dirty="0">
                <a:solidFill>
                  <a:srgbClr val="00B050"/>
                </a:solidFill>
              </a:rPr>
              <a:t>Distance</a:t>
            </a:r>
            <a:r>
              <a:rPr lang="en-US" dirty="0"/>
              <a:t>, on the other hand, is the </a:t>
            </a:r>
            <a:r>
              <a:rPr lang="en-US" b="1" dirty="0"/>
              <a:t>total path length </a:t>
            </a:r>
            <a:r>
              <a:rPr lang="en-US" dirty="0"/>
              <a:t>along which the object travels. </a:t>
            </a:r>
            <a:endParaRPr lang="en-US" dirty="0"/>
          </a:p>
        </p:txBody>
      </p:sp>
      <p:cxnSp>
        <p:nvCxnSpPr>
          <p:cNvPr id="4" name="Straight Arrow Connector 3"/>
          <p:cNvCxnSpPr/>
          <p:nvPr/>
        </p:nvCxnSpPr>
        <p:spPr>
          <a:xfrm flipV="1">
            <a:off x="7598978" y="2175641"/>
            <a:ext cx="0" cy="29218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7609490" y="5097517"/>
            <a:ext cx="305851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9023827" y="2867418"/>
            <a:ext cx="570555" cy="14744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618261" y="1867667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9329706" y="3403455"/>
                <a:ext cx="4025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9706" y="3403455"/>
                <a:ext cx="402546" cy="461665"/>
              </a:xfrm>
              <a:prstGeom prst="rect">
                <a:avLst/>
              </a:prstGeom>
              <a:blipFill rotWithShape="1">
                <a:blip r:embed="rId1"/>
                <a:stretch>
                  <a:fillRect l="-71" t="-106" r="60" b="1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TextBox 24"/>
          <p:cNvSpPr txBox="1"/>
          <p:nvPr/>
        </p:nvSpPr>
        <p:spPr>
          <a:xfrm>
            <a:off x="7302549" y="4933343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en-US" dirty="0"/>
          </a:p>
        </p:txBody>
      </p:sp>
      <p:sp>
        <p:nvSpPr>
          <p:cNvPr id="26" name="Freeform 25"/>
          <p:cNvSpPr/>
          <p:nvPr/>
        </p:nvSpPr>
        <p:spPr>
          <a:xfrm>
            <a:off x="8282597" y="2850794"/>
            <a:ext cx="2582562" cy="1519928"/>
          </a:xfrm>
          <a:custGeom>
            <a:avLst/>
            <a:gdLst>
              <a:gd name="connsiteX0" fmla="*/ 642551 w 2582562"/>
              <a:gd name="connsiteY0" fmla="*/ 1519928 h 1519928"/>
              <a:gd name="connsiteX1" fmla="*/ 556054 w 2582562"/>
              <a:gd name="connsiteY1" fmla="*/ 1507571 h 1519928"/>
              <a:gd name="connsiteX2" fmla="*/ 444843 w 2582562"/>
              <a:gd name="connsiteY2" fmla="*/ 1470501 h 1519928"/>
              <a:gd name="connsiteX3" fmla="*/ 358346 w 2582562"/>
              <a:gd name="connsiteY3" fmla="*/ 1445788 h 1519928"/>
              <a:gd name="connsiteX4" fmla="*/ 321275 w 2582562"/>
              <a:gd name="connsiteY4" fmla="*/ 1421074 h 1519928"/>
              <a:gd name="connsiteX5" fmla="*/ 284205 w 2582562"/>
              <a:gd name="connsiteY5" fmla="*/ 1408717 h 1519928"/>
              <a:gd name="connsiteX6" fmla="*/ 210065 w 2582562"/>
              <a:gd name="connsiteY6" fmla="*/ 1359290 h 1519928"/>
              <a:gd name="connsiteX7" fmla="*/ 185351 w 2582562"/>
              <a:gd name="connsiteY7" fmla="*/ 1322220 h 1519928"/>
              <a:gd name="connsiteX8" fmla="*/ 148281 w 2582562"/>
              <a:gd name="connsiteY8" fmla="*/ 1297507 h 1519928"/>
              <a:gd name="connsiteX9" fmla="*/ 74140 w 2582562"/>
              <a:gd name="connsiteY9" fmla="*/ 1173939 h 1519928"/>
              <a:gd name="connsiteX10" fmla="*/ 61784 w 2582562"/>
              <a:gd name="connsiteY10" fmla="*/ 1136869 h 1519928"/>
              <a:gd name="connsiteX11" fmla="*/ 37070 w 2582562"/>
              <a:gd name="connsiteY11" fmla="*/ 1099798 h 1519928"/>
              <a:gd name="connsiteX12" fmla="*/ 0 w 2582562"/>
              <a:gd name="connsiteY12" fmla="*/ 963874 h 1519928"/>
              <a:gd name="connsiteX13" fmla="*/ 12357 w 2582562"/>
              <a:gd name="connsiteY13" fmla="*/ 914447 h 1519928"/>
              <a:gd name="connsiteX14" fmla="*/ 111211 w 2582562"/>
              <a:gd name="connsiteY14" fmla="*/ 840307 h 1519928"/>
              <a:gd name="connsiteX15" fmla="*/ 222421 w 2582562"/>
              <a:gd name="connsiteY15" fmla="*/ 778523 h 1519928"/>
              <a:gd name="connsiteX16" fmla="*/ 259492 w 2582562"/>
              <a:gd name="connsiteY16" fmla="*/ 790880 h 1519928"/>
              <a:gd name="connsiteX17" fmla="*/ 345989 w 2582562"/>
              <a:gd name="connsiteY17" fmla="*/ 815593 h 1519928"/>
              <a:gd name="connsiteX18" fmla="*/ 506627 w 2582562"/>
              <a:gd name="connsiteY18" fmla="*/ 877377 h 1519928"/>
              <a:gd name="connsiteX19" fmla="*/ 568411 w 2582562"/>
              <a:gd name="connsiteY19" fmla="*/ 889734 h 1519928"/>
              <a:gd name="connsiteX20" fmla="*/ 617838 w 2582562"/>
              <a:gd name="connsiteY20" fmla="*/ 902090 h 1519928"/>
              <a:gd name="connsiteX21" fmla="*/ 716692 w 2582562"/>
              <a:gd name="connsiteY21" fmla="*/ 877377 h 1519928"/>
              <a:gd name="connsiteX22" fmla="*/ 753762 w 2582562"/>
              <a:gd name="connsiteY22" fmla="*/ 852663 h 1519928"/>
              <a:gd name="connsiteX23" fmla="*/ 790832 w 2582562"/>
              <a:gd name="connsiteY23" fmla="*/ 815593 h 1519928"/>
              <a:gd name="connsiteX24" fmla="*/ 803189 w 2582562"/>
              <a:gd name="connsiteY24" fmla="*/ 778523 h 1519928"/>
              <a:gd name="connsiteX25" fmla="*/ 753762 w 2582562"/>
              <a:gd name="connsiteY25" fmla="*/ 692025 h 1519928"/>
              <a:gd name="connsiteX26" fmla="*/ 704335 w 2582562"/>
              <a:gd name="connsiteY26" fmla="*/ 654955 h 1519928"/>
              <a:gd name="connsiteX27" fmla="*/ 667265 w 2582562"/>
              <a:gd name="connsiteY27" fmla="*/ 642598 h 1519928"/>
              <a:gd name="connsiteX28" fmla="*/ 630194 w 2582562"/>
              <a:gd name="connsiteY28" fmla="*/ 617885 h 1519928"/>
              <a:gd name="connsiteX29" fmla="*/ 556054 w 2582562"/>
              <a:gd name="connsiteY29" fmla="*/ 556101 h 1519928"/>
              <a:gd name="connsiteX30" fmla="*/ 506627 w 2582562"/>
              <a:gd name="connsiteY30" fmla="*/ 543744 h 1519928"/>
              <a:gd name="connsiteX31" fmla="*/ 395416 w 2582562"/>
              <a:gd name="connsiteY31" fmla="*/ 506674 h 1519928"/>
              <a:gd name="connsiteX32" fmla="*/ 358346 w 2582562"/>
              <a:gd name="connsiteY32" fmla="*/ 494317 h 1519928"/>
              <a:gd name="connsiteX33" fmla="*/ 259492 w 2582562"/>
              <a:gd name="connsiteY33" fmla="*/ 457247 h 1519928"/>
              <a:gd name="connsiteX34" fmla="*/ 210065 w 2582562"/>
              <a:gd name="connsiteY34" fmla="*/ 432534 h 1519928"/>
              <a:gd name="connsiteX35" fmla="*/ 98854 w 2582562"/>
              <a:gd name="connsiteY35" fmla="*/ 395463 h 1519928"/>
              <a:gd name="connsiteX36" fmla="*/ 61784 w 2582562"/>
              <a:gd name="connsiteY36" fmla="*/ 370750 h 1519928"/>
              <a:gd name="connsiteX37" fmla="*/ 49427 w 2582562"/>
              <a:gd name="connsiteY37" fmla="*/ 333680 h 1519928"/>
              <a:gd name="connsiteX38" fmla="*/ 24713 w 2582562"/>
              <a:gd name="connsiteY38" fmla="*/ 296609 h 1519928"/>
              <a:gd name="connsiteX39" fmla="*/ 37070 w 2582562"/>
              <a:gd name="connsiteY39" fmla="*/ 222469 h 1519928"/>
              <a:gd name="connsiteX40" fmla="*/ 86497 w 2582562"/>
              <a:gd name="connsiteY40" fmla="*/ 185398 h 1519928"/>
              <a:gd name="connsiteX41" fmla="*/ 185351 w 2582562"/>
              <a:gd name="connsiteY41" fmla="*/ 160685 h 1519928"/>
              <a:gd name="connsiteX42" fmla="*/ 457200 w 2582562"/>
              <a:gd name="connsiteY42" fmla="*/ 173042 h 1519928"/>
              <a:gd name="connsiteX43" fmla="*/ 494270 w 2582562"/>
              <a:gd name="connsiteY43" fmla="*/ 185398 h 1519928"/>
              <a:gd name="connsiteX44" fmla="*/ 593124 w 2582562"/>
              <a:gd name="connsiteY44" fmla="*/ 210112 h 1519928"/>
              <a:gd name="connsiteX45" fmla="*/ 679621 w 2582562"/>
              <a:gd name="connsiteY45" fmla="*/ 234825 h 1519928"/>
              <a:gd name="connsiteX46" fmla="*/ 729048 w 2582562"/>
              <a:gd name="connsiteY46" fmla="*/ 247182 h 1519928"/>
              <a:gd name="connsiteX47" fmla="*/ 803189 w 2582562"/>
              <a:gd name="connsiteY47" fmla="*/ 271896 h 1519928"/>
              <a:gd name="connsiteX48" fmla="*/ 840259 w 2582562"/>
              <a:gd name="connsiteY48" fmla="*/ 284252 h 1519928"/>
              <a:gd name="connsiteX49" fmla="*/ 914400 w 2582562"/>
              <a:gd name="connsiteY49" fmla="*/ 308966 h 1519928"/>
              <a:gd name="connsiteX50" fmla="*/ 963827 w 2582562"/>
              <a:gd name="connsiteY50" fmla="*/ 321323 h 1519928"/>
              <a:gd name="connsiteX51" fmla="*/ 1099751 w 2582562"/>
              <a:gd name="connsiteY51" fmla="*/ 346036 h 1519928"/>
              <a:gd name="connsiteX52" fmla="*/ 1248032 w 2582562"/>
              <a:gd name="connsiteY52" fmla="*/ 383107 h 1519928"/>
              <a:gd name="connsiteX53" fmla="*/ 1297459 w 2582562"/>
              <a:gd name="connsiteY53" fmla="*/ 407820 h 1519928"/>
              <a:gd name="connsiteX54" fmla="*/ 1421027 w 2582562"/>
              <a:gd name="connsiteY54" fmla="*/ 432534 h 1519928"/>
              <a:gd name="connsiteX55" fmla="*/ 1556951 w 2582562"/>
              <a:gd name="connsiteY55" fmla="*/ 469604 h 1519928"/>
              <a:gd name="connsiteX56" fmla="*/ 1705232 w 2582562"/>
              <a:gd name="connsiteY56" fmla="*/ 519031 h 1519928"/>
              <a:gd name="connsiteX57" fmla="*/ 1853513 w 2582562"/>
              <a:gd name="connsiteY57" fmla="*/ 568458 h 1519928"/>
              <a:gd name="connsiteX58" fmla="*/ 1977081 w 2582562"/>
              <a:gd name="connsiteY58" fmla="*/ 593171 h 1519928"/>
              <a:gd name="connsiteX59" fmla="*/ 2026508 w 2582562"/>
              <a:gd name="connsiteY59" fmla="*/ 605528 h 1519928"/>
              <a:gd name="connsiteX60" fmla="*/ 2100648 w 2582562"/>
              <a:gd name="connsiteY60" fmla="*/ 630242 h 1519928"/>
              <a:gd name="connsiteX61" fmla="*/ 2187146 w 2582562"/>
              <a:gd name="connsiteY61" fmla="*/ 642598 h 1519928"/>
              <a:gd name="connsiteX62" fmla="*/ 2458994 w 2582562"/>
              <a:gd name="connsiteY62" fmla="*/ 630242 h 1519928"/>
              <a:gd name="connsiteX63" fmla="*/ 2533135 w 2582562"/>
              <a:gd name="connsiteY63" fmla="*/ 605528 h 1519928"/>
              <a:gd name="connsiteX64" fmla="*/ 2570205 w 2582562"/>
              <a:gd name="connsiteY64" fmla="*/ 593171 h 1519928"/>
              <a:gd name="connsiteX65" fmla="*/ 2582562 w 2582562"/>
              <a:gd name="connsiteY65" fmla="*/ 556101 h 1519928"/>
              <a:gd name="connsiteX66" fmla="*/ 2520778 w 2582562"/>
              <a:gd name="connsiteY66" fmla="*/ 395463 h 1519928"/>
              <a:gd name="connsiteX67" fmla="*/ 2483708 w 2582562"/>
              <a:gd name="connsiteY67" fmla="*/ 370750 h 1519928"/>
              <a:gd name="connsiteX68" fmla="*/ 2446638 w 2582562"/>
              <a:gd name="connsiteY68" fmla="*/ 333680 h 1519928"/>
              <a:gd name="connsiteX69" fmla="*/ 2409567 w 2582562"/>
              <a:gd name="connsiteY69" fmla="*/ 321323 h 1519928"/>
              <a:gd name="connsiteX70" fmla="*/ 2360140 w 2582562"/>
              <a:gd name="connsiteY70" fmla="*/ 296609 h 1519928"/>
              <a:gd name="connsiteX71" fmla="*/ 2261286 w 2582562"/>
              <a:gd name="connsiteY71" fmla="*/ 259539 h 1519928"/>
              <a:gd name="connsiteX72" fmla="*/ 2224216 w 2582562"/>
              <a:gd name="connsiteY72" fmla="*/ 234825 h 1519928"/>
              <a:gd name="connsiteX73" fmla="*/ 2150075 w 2582562"/>
              <a:gd name="connsiteY73" fmla="*/ 210112 h 1519928"/>
              <a:gd name="connsiteX74" fmla="*/ 2113005 w 2582562"/>
              <a:gd name="connsiteY74" fmla="*/ 197755 h 1519928"/>
              <a:gd name="connsiteX75" fmla="*/ 2014151 w 2582562"/>
              <a:gd name="connsiteY75" fmla="*/ 173042 h 1519928"/>
              <a:gd name="connsiteX76" fmla="*/ 1940011 w 2582562"/>
              <a:gd name="connsiteY76" fmla="*/ 148328 h 1519928"/>
              <a:gd name="connsiteX77" fmla="*/ 1841157 w 2582562"/>
              <a:gd name="connsiteY77" fmla="*/ 123615 h 1519928"/>
              <a:gd name="connsiteX78" fmla="*/ 1754659 w 2582562"/>
              <a:gd name="connsiteY78" fmla="*/ 98901 h 1519928"/>
              <a:gd name="connsiteX79" fmla="*/ 1680519 w 2582562"/>
              <a:gd name="connsiteY79" fmla="*/ 86544 h 1519928"/>
              <a:gd name="connsiteX80" fmla="*/ 1544594 w 2582562"/>
              <a:gd name="connsiteY80" fmla="*/ 49474 h 1519928"/>
              <a:gd name="connsiteX81" fmla="*/ 1433384 w 2582562"/>
              <a:gd name="connsiteY81" fmla="*/ 24761 h 1519928"/>
              <a:gd name="connsiteX82" fmla="*/ 1383957 w 2582562"/>
              <a:gd name="connsiteY82" fmla="*/ 47 h 151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2582562" h="1519928">
                <a:moveTo>
                  <a:pt x="642551" y="1519928"/>
                </a:moveTo>
                <a:cubicBezTo>
                  <a:pt x="613719" y="1515809"/>
                  <a:pt x="584433" y="1514120"/>
                  <a:pt x="556054" y="1507571"/>
                </a:cubicBezTo>
                <a:cubicBezTo>
                  <a:pt x="395386" y="1470494"/>
                  <a:pt x="543712" y="1495219"/>
                  <a:pt x="444843" y="1470501"/>
                </a:cubicBezTo>
                <a:cubicBezTo>
                  <a:pt x="382780" y="1454985"/>
                  <a:pt x="411527" y="1463514"/>
                  <a:pt x="358346" y="1445788"/>
                </a:cubicBezTo>
                <a:cubicBezTo>
                  <a:pt x="345989" y="1437550"/>
                  <a:pt x="334558" y="1427716"/>
                  <a:pt x="321275" y="1421074"/>
                </a:cubicBezTo>
                <a:cubicBezTo>
                  <a:pt x="309625" y="1415249"/>
                  <a:pt x="295591" y="1415043"/>
                  <a:pt x="284205" y="1408717"/>
                </a:cubicBezTo>
                <a:cubicBezTo>
                  <a:pt x="258241" y="1394292"/>
                  <a:pt x="210065" y="1359290"/>
                  <a:pt x="210065" y="1359290"/>
                </a:cubicBezTo>
                <a:cubicBezTo>
                  <a:pt x="201827" y="1346933"/>
                  <a:pt x="195852" y="1332721"/>
                  <a:pt x="185351" y="1322220"/>
                </a:cubicBezTo>
                <a:cubicBezTo>
                  <a:pt x="174850" y="1311719"/>
                  <a:pt x="158060" y="1308683"/>
                  <a:pt x="148281" y="1297507"/>
                </a:cubicBezTo>
                <a:cubicBezTo>
                  <a:pt x="123688" y="1269400"/>
                  <a:pt x="90399" y="1211878"/>
                  <a:pt x="74140" y="1173939"/>
                </a:cubicBezTo>
                <a:cubicBezTo>
                  <a:pt x="69009" y="1161967"/>
                  <a:pt x="67609" y="1148519"/>
                  <a:pt x="61784" y="1136869"/>
                </a:cubicBezTo>
                <a:cubicBezTo>
                  <a:pt x="55142" y="1123586"/>
                  <a:pt x="45308" y="1112155"/>
                  <a:pt x="37070" y="1099798"/>
                </a:cubicBezTo>
                <a:cubicBezTo>
                  <a:pt x="9198" y="988308"/>
                  <a:pt x="23098" y="1033166"/>
                  <a:pt x="0" y="963874"/>
                </a:cubicBezTo>
                <a:cubicBezTo>
                  <a:pt x="4119" y="947398"/>
                  <a:pt x="996" y="927070"/>
                  <a:pt x="12357" y="914447"/>
                </a:cubicBezTo>
                <a:cubicBezTo>
                  <a:pt x="39911" y="883831"/>
                  <a:pt x="76940" y="863155"/>
                  <a:pt x="111211" y="840307"/>
                </a:cubicBezTo>
                <a:cubicBezTo>
                  <a:pt x="196189" y="783655"/>
                  <a:pt x="157173" y="800273"/>
                  <a:pt x="222421" y="778523"/>
                </a:cubicBezTo>
                <a:cubicBezTo>
                  <a:pt x="234778" y="782642"/>
                  <a:pt x="246968" y="787302"/>
                  <a:pt x="259492" y="790880"/>
                </a:cubicBezTo>
                <a:cubicBezTo>
                  <a:pt x="300512" y="802600"/>
                  <a:pt x="308947" y="800776"/>
                  <a:pt x="345989" y="815593"/>
                </a:cubicBezTo>
                <a:cubicBezTo>
                  <a:pt x="421643" y="845855"/>
                  <a:pt x="431617" y="856919"/>
                  <a:pt x="506627" y="877377"/>
                </a:cubicBezTo>
                <a:cubicBezTo>
                  <a:pt x="526889" y="882903"/>
                  <a:pt x="547909" y="885178"/>
                  <a:pt x="568411" y="889734"/>
                </a:cubicBezTo>
                <a:cubicBezTo>
                  <a:pt x="584989" y="893418"/>
                  <a:pt x="601362" y="897971"/>
                  <a:pt x="617838" y="902090"/>
                </a:cubicBezTo>
                <a:cubicBezTo>
                  <a:pt x="641339" y="897390"/>
                  <a:pt x="691360" y="890043"/>
                  <a:pt x="716692" y="877377"/>
                </a:cubicBezTo>
                <a:cubicBezTo>
                  <a:pt x="729975" y="870735"/>
                  <a:pt x="742353" y="862170"/>
                  <a:pt x="753762" y="852663"/>
                </a:cubicBezTo>
                <a:cubicBezTo>
                  <a:pt x="767187" y="841476"/>
                  <a:pt x="778475" y="827950"/>
                  <a:pt x="790832" y="815593"/>
                </a:cubicBezTo>
                <a:cubicBezTo>
                  <a:pt x="794951" y="803236"/>
                  <a:pt x="803189" y="791548"/>
                  <a:pt x="803189" y="778523"/>
                </a:cubicBezTo>
                <a:cubicBezTo>
                  <a:pt x="803189" y="733182"/>
                  <a:pt x="785764" y="719455"/>
                  <a:pt x="753762" y="692025"/>
                </a:cubicBezTo>
                <a:cubicBezTo>
                  <a:pt x="738126" y="678622"/>
                  <a:pt x="722216" y="665173"/>
                  <a:pt x="704335" y="654955"/>
                </a:cubicBezTo>
                <a:cubicBezTo>
                  <a:pt x="693026" y="648493"/>
                  <a:pt x="678915" y="648423"/>
                  <a:pt x="667265" y="642598"/>
                </a:cubicBezTo>
                <a:cubicBezTo>
                  <a:pt x="653982" y="635956"/>
                  <a:pt x="641603" y="627392"/>
                  <a:pt x="630194" y="617885"/>
                </a:cubicBezTo>
                <a:cubicBezTo>
                  <a:pt x="598758" y="591689"/>
                  <a:pt x="593952" y="572343"/>
                  <a:pt x="556054" y="556101"/>
                </a:cubicBezTo>
                <a:cubicBezTo>
                  <a:pt x="540444" y="549411"/>
                  <a:pt x="522894" y="548624"/>
                  <a:pt x="506627" y="543744"/>
                </a:cubicBezTo>
                <a:cubicBezTo>
                  <a:pt x="506580" y="543730"/>
                  <a:pt x="413974" y="512860"/>
                  <a:pt x="395416" y="506674"/>
                </a:cubicBezTo>
                <a:cubicBezTo>
                  <a:pt x="383059" y="502555"/>
                  <a:pt x="369996" y="500142"/>
                  <a:pt x="358346" y="494317"/>
                </a:cubicBezTo>
                <a:cubicBezTo>
                  <a:pt x="220735" y="425513"/>
                  <a:pt x="394087" y="507720"/>
                  <a:pt x="259492" y="457247"/>
                </a:cubicBezTo>
                <a:cubicBezTo>
                  <a:pt x="242245" y="450779"/>
                  <a:pt x="226898" y="440015"/>
                  <a:pt x="210065" y="432534"/>
                </a:cubicBezTo>
                <a:cubicBezTo>
                  <a:pt x="150237" y="405944"/>
                  <a:pt x="156230" y="409807"/>
                  <a:pt x="98854" y="395463"/>
                </a:cubicBezTo>
                <a:cubicBezTo>
                  <a:pt x="86497" y="387225"/>
                  <a:pt x="71061" y="382346"/>
                  <a:pt x="61784" y="370750"/>
                </a:cubicBezTo>
                <a:cubicBezTo>
                  <a:pt x="53647" y="360579"/>
                  <a:pt x="55252" y="345330"/>
                  <a:pt x="49427" y="333680"/>
                </a:cubicBezTo>
                <a:cubicBezTo>
                  <a:pt x="42785" y="320397"/>
                  <a:pt x="32951" y="308966"/>
                  <a:pt x="24713" y="296609"/>
                </a:cubicBezTo>
                <a:cubicBezTo>
                  <a:pt x="28832" y="271896"/>
                  <a:pt x="24903" y="244370"/>
                  <a:pt x="37070" y="222469"/>
                </a:cubicBezTo>
                <a:cubicBezTo>
                  <a:pt x="47072" y="204466"/>
                  <a:pt x="68616" y="195616"/>
                  <a:pt x="86497" y="185398"/>
                </a:cubicBezTo>
                <a:cubicBezTo>
                  <a:pt x="106954" y="173709"/>
                  <a:pt x="169712" y="163813"/>
                  <a:pt x="185351" y="160685"/>
                </a:cubicBezTo>
                <a:cubicBezTo>
                  <a:pt x="275967" y="164804"/>
                  <a:pt x="366779" y="165808"/>
                  <a:pt x="457200" y="173042"/>
                </a:cubicBezTo>
                <a:cubicBezTo>
                  <a:pt x="470184" y="174081"/>
                  <a:pt x="481704" y="181971"/>
                  <a:pt x="494270" y="185398"/>
                </a:cubicBezTo>
                <a:cubicBezTo>
                  <a:pt x="527039" y="194335"/>
                  <a:pt x="560465" y="200781"/>
                  <a:pt x="593124" y="210112"/>
                </a:cubicBezTo>
                <a:lnTo>
                  <a:pt x="679621" y="234825"/>
                </a:lnTo>
                <a:cubicBezTo>
                  <a:pt x="696005" y="239293"/>
                  <a:pt x="712781" y="242302"/>
                  <a:pt x="729048" y="247182"/>
                </a:cubicBezTo>
                <a:cubicBezTo>
                  <a:pt x="754000" y="254668"/>
                  <a:pt x="778475" y="263658"/>
                  <a:pt x="803189" y="271896"/>
                </a:cubicBezTo>
                <a:lnTo>
                  <a:pt x="840259" y="284252"/>
                </a:lnTo>
                <a:lnTo>
                  <a:pt x="914400" y="308966"/>
                </a:lnTo>
                <a:cubicBezTo>
                  <a:pt x="930876" y="313085"/>
                  <a:pt x="947249" y="317639"/>
                  <a:pt x="963827" y="321323"/>
                </a:cubicBezTo>
                <a:cubicBezTo>
                  <a:pt x="1015645" y="332838"/>
                  <a:pt x="1046090" y="337093"/>
                  <a:pt x="1099751" y="346036"/>
                </a:cubicBezTo>
                <a:cubicBezTo>
                  <a:pt x="1211364" y="401844"/>
                  <a:pt x="1072338" y="339184"/>
                  <a:pt x="1248032" y="383107"/>
                </a:cubicBezTo>
                <a:cubicBezTo>
                  <a:pt x="1265902" y="387575"/>
                  <a:pt x="1279747" y="402760"/>
                  <a:pt x="1297459" y="407820"/>
                </a:cubicBezTo>
                <a:cubicBezTo>
                  <a:pt x="1337848" y="419360"/>
                  <a:pt x="1382026" y="416934"/>
                  <a:pt x="1421027" y="432534"/>
                </a:cubicBezTo>
                <a:cubicBezTo>
                  <a:pt x="1506073" y="466552"/>
                  <a:pt x="1460932" y="453600"/>
                  <a:pt x="1556951" y="469604"/>
                </a:cubicBezTo>
                <a:cubicBezTo>
                  <a:pt x="1675062" y="516847"/>
                  <a:pt x="1558898" y="472820"/>
                  <a:pt x="1705232" y="519031"/>
                </a:cubicBezTo>
                <a:cubicBezTo>
                  <a:pt x="1754914" y="534720"/>
                  <a:pt x="1802424" y="558240"/>
                  <a:pt x="1853513" y="568458"/>
                </a:cubicBezTo>
                <a:cubicBezTo>
                  <a:pt x="1894702" y="576696"/>
                  <a:pt x="1936330" y="582983"/>
                  <a:pt x="1977081" y="593171"/>
                </a:cubicBezTo>
                <a:cubicBezTo>
                  <a:pt x="1993557" y="597290"/>
                  <a:pt x="2010242" y="600648"/>
                  <a:pt x="2026508" y="605528"/>
                </a:cubicBezTo>
                <a:cubicBezTo>
                  <a:pt x="2051460" y="613014"/>
                  <a:pt x="2074860" y="626558"/>
                  <a:pt x="2100648" y="630242"/>
                </a:cubicBezTo>
                <a:lnTo>
                  <a:pt x="2187146" y="642598"/>
                </a:lnTo>
                <a:cubicBezTo>
                  <a:pt x="2277762" y="638479"/>
                  <a:pt x="2368801" y="639906"/>
                  <a:pt x="2458994" y="630242"/>
                </a:cubicBezTo>
                <a:cubicBezTo>
                  <a:pt x="2484896" y="627467"/>
                  <a:pt x="2508421" y="613766"/>
                  <a:pt x="2533135" y="605528"/>
                </a:cubicBezTo>
                <a:lnTo>
                  <a:pt x="2570205" y="593171"/>
                </a:lnTo>
                <a:cubicBezTo>
                  <a:pt x="2574324" y="580814"/>
                  <a:pt x="2582562" y="569126"/>
                  <a:pt x="2582562" y="556101"/>
                </a:cubicBezTo>
                <a:cubicBezTo>
                  <a:pt x="2582562" y="504830"/>
                  <a:pt x="2569475" y="427927"/>
                  <a:pt x="2520778" y="395463"/>
                </a:cubicBezTo>
                <a:cubicBezTo>
                  <a:pt x="2508421" y="387225"/>
                  <a:pt x="2495117" y="380257"/>
                  <a:pt x="2483708" y="370750"/>
                </a:cubicBezTo>
                <a:cubicBezTo>
                  <a:pt x="2470283" y="359563"/>
                  <a:pt x="2461178" y="343373"/>
                  <a:pt x="2446638" y="333680"/>
                </a:cubicBezTo>
                <a:cubicBezTo>
                  <a:pt x="2435800" y="326455"/>
                  <a:pt x="2421539" y="326454"/>
                  <a:pt x="2409567" y="321323"/>
                </a:cubicBezTo>
                <a:cubicBezTo>
                  <a:pt x="2392636" y="314067"/>
                  <a:pt x="2377071" y="303865"/>
                  <a:pt x="2360140" y="296609"/>
                </a:cubicBezTo>
                <a:cubicBezTo>
                  <a:pt x="2285281" y="264526"/>
                  <a:pt x="2363681" y="310736"/>
                  <a:pt x="2261286" y="259539"/>
                </a:cubicBezTo>
                <a:cubicBezTo>
                  <a:pt x="2248003" y="252897"/>
                  <a:pt x="2237787" y="240857"/>
                  <a:pt x="2224216" y="234825"/>
                </a:cubicBezTo>
                <a:cubicBezTo>
                  <a:pt x="2200411" y="224245"/>
                  <a:pt x="2174789" y="218350"/>
                  <a:pt x="2150075" y="210112"/>
                </a:cubicBezTo>
                <a:cubicBezTo>
                  <a:pt x="2137718" y="205993"/>
                  <a:pt x="2125641" y="200914"/>
                  <a:pt x="2113005" y="197755"/>
                </a:cubicBezTo>
                <a:cubicBezTo>
                  <a:pt x="2080054" y="189517"/>
                  <a:pt x="2046373" y="183783"/>
                  <a:pt x="2014151" y="173042"/>
                </a:cubicBezTo>
                <a:cubicBezTo>
                  <a:pt x="1989438" y="164804"/>
                  <a:pt x="1965283" y="154646"/>
                  <a:pt x="1940011" y="148328"/>
                </a:cubicBezTo>
                <a:cubicBezTo>
                  <a:pt x="1907060" y="140090"/>
                  <a:pt x="1873379" y="134356"/>
                  <a:pt x="1841157" y="123615"/>
                </a:cubicBezTo>
                <a:cubicBezTo>
                  <a:pt x="1805826" y="111838"/>
                  <a:pt x="1793448" y="106659"/>
                  <a:pt x="1754659" y="98901"/>
                </a:cubicBezTo>
                <a:cubicBezTo>
                  <a:pt x="1730091" y="93987"/>
                  <a:pt x="1705017" y="91794"/>
                  <a:pt x="1680519" y="86544"/>
                </a:cubicBezTo>
                <a:cubicBezTo>
                  <a:pt x="1504318" y="48787"/>
                  <a:pt x="1638703" y="76363"/>
                  <a:pt x="1544594" y="49474"/>
                </a:cubicBezTo>
                <a:cubicBezTo>
                  <a:pt x="1503870" y="37839"/>
                  <a:pt x="1475860" y="33256"/>
                  <a:pt x="1433384" y="24761"/>
                </a:cubicBezTo>
                <a:cubicBezTo>
                  <a:pt x="1392886" y="-2238"/>
                  <a:pt x="1411164" y="47"/>
                  <a:pt x="1383957" y="47"/>
                </a:cubicBezTo>
              </a:path>
            </a:pathLst>
          </a:custGeom>
          <a:noFill/>
          <a:ln w="4445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/>
        </p:nvSpPr>
        <p:spPr>
          <a:xfrm>
            <a:off x="8944584" y="4314761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9539846" y="2764266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9607206" y="2491537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</a:t>
            </a:r>
            <a:endParaRPr lang="en-US" sz="24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9131827" y="4178325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</a:t>
            </a:r>
            <a:endParaRPr lang="en-US" sz="2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7105878" y="2532891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Straight Connector 27"/>
          <p:cNvCxnSpPr/>
          <p:nvPr/>
        </p:nvCxnSpPr>
        <p:spPr>
          <a:xfrm>
            <a:off x="8986863" y="4912851"/>
            <a:ext cx="0" cy="369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9535604" y="4918106"/>
            <a:ext cx="0" cy="369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7413624" y="2819133"/>
            <a:ext cx="3664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7424136" y="4332676"/>
            <a:ext cx="3664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099047" y="4050520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813229" y="5220839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345096" y="5220839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0736622" y="4876474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Example 1.2…							1/2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particle travels around a circle with radius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dirty="0"/>
              <a:t>.  If it travels </a:t>
            </a:r>
            <a:r>
              <a:rPr lang="en-US" dirty="0">
                <a:solidFill>
                  <a:srgbClr val="FF0000"/>
                </a:solidFill>
              </a:rPr>
              <a:t>exactly once </a:t>
            </a:r>
            <a:r>
              <a:rPr lang="en-US" dirty="0"/>
              <a:t>around the circle,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What is the distance travelled?</a:t>
            </a:r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What is its displacement?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Example 1.2…							2/2</a:t>
            </a:r>
            <a:endParaRPr lang="en-US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particle travels around a circle with radius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r>
                  <a:rPr lang="en-US" dirty="0"/>
                  <a:t>.  If it travels </a:t>
                </a:r>
                <a:r>
                  <a:rPr lang="en-US" dirty="0">
                    <a:solidFill>
                      <a:srgbClr val="FF0000"/>
                    </a:solidFill>
                  </a:rPr>
                  <a:t>exactly once </a:t>
                </a:r>
                <a:r>
                  <a:rPr lang="en-US" dirty="0"/>
                  <a:t>around the circle,</a:t>
                </a:r>
                <a:endParaRPr lang="en-US" dirty="0"/>
              </a:p>
              <a:p>
                <a:endParaRPr lang="en-US" dirty="0"/>
              </a:p>
              <a:p>
                <a:pPr lvl="1"/>
                <a:r>
                  <a:rPr lang="en-US" dirty="0"/>
                  <a:t>What is the distance travelled?			</a:t>
                </a:r>
                <a:r>
                  <a:rPr lang="en-US" sz="2400" dirty="0">
                    <a:solidFill>
                      <a:srgbClr val="0070C0"/>
                    </a:solidFill>
                  </a:rPr>
                  <a:t>Distance travelled = </a:t>
                </a:r>
                <a14:m>
                  <m:oMath xmlns:m="http://schemas.openxmlformats.org/officeDocument/2006/math">
                    <m:r>
                      <a:rPr lang="en-AU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AU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AU" sz="2400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endParaRPr lang="en-US" sz="2400" dirty="0">
                  <a:solidFill>
                    <a:srgbClr val="0070C0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What is its displacement?			</a:t>
                </a:r>
                <a:r>
                  <a:rPr lang="en-US" dirty="0">
                    <a:solidFill>
                      <a:srgbClr val="0070C0"/>
                    </a:solidFill>
                  </a:rPr>
                  <a:t>Displacement: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acc>
                    <m:r>
                      <a:rPr lang="en-AU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Example 1.3…							1/3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boy walks 10 m north and then 5 m south.    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What is his displacement?		</a:t>
            </a:r>
            <a:endParaRPr lang="en-US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What is the distance travelled?		</a:t>
            </a:r>
            <a:endParaRPr 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Example 1.3…							2/3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boy walks 10 m north and then 5 m south.    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What is his displacement?		</a:t>
            </a:r>
            <a:endParaRPr lang="en-US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What is the distance travelled?		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0691303" y="2533940"/>
            <a:ext cx="0" cy="3608173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035354" y="4139394"/>
            <a:ext cx="65594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10 m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0794276" y="2533940"/>
            <a:ext cx="0" cy="179012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46272" y="324433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0846272" y="4324060"/>
            <a:ext cx="0" cy="1818053"/>
          </a:xfrm>
          <a:prstGeom prst="straightConnector1">
            <a:avLst/>
          </a:prstGeom>
          <a:ln w="793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365540" y="2136675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North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0427028" y="6213851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South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Example 1.3…							2/3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boy walks 10 m north and then 5 m south.    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What is his displacement?		</a:t>
            </a:r>
            <a:r>
              <a:rPr lang="en-US" dirty="0">
                <a:solidFill>
                  <a:srgbClr val="0070C0"/>
                </a:solidFill>
              </a:rPr>
              <a:t>Displacement = 5 m north</a:t>
            </a:r>
            <a:endParaRPr lang="en-US" dirty="0">
              <a:solidFill>
                <a:srgbClr val="0070C0"/>
              </a:solidFill>
            </a:endParaRP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  <a:p>
            <a:pPr lvl="1"/>
            <a:r>
              <a:rPr lang="en-US" dirty="0"/>
              <a:t>What is the distance travelled?		</a:t>
            </a:r>
            <a:r>
              <a:rPr lang="en-US" dirty="0">
                <a:solidFill>
                  <a:srgbClr val="0070C0"/>
                </a:solidFill>
              </a:rPr>
              <a:t>Distance = 15 m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10691303" y="2533940"/>
            <a:ext cx="0" cy="3608173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10035354" y="4139394"/>
            <a:ext cx="655949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10 m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10794276" y="2533940"/>
            <a:ext cx="0" cy="1790120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0846272" y="3244334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 m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 flipV="1">
            <a:off x="10846272" y="4324060"/>
            <a:ext cx="0" cy="1818053"/>
          </a:xfrm>
          <a:prstGeom prst="straightConnector1">
            <a:avLst/>
          </a:prstGeom>
          <a:ln w="793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177215" y="1636893"/>
            <a:ext cx="26690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Don’t forget to specify the direction!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H="1">
            <a:off x="9163047" y="2058540"/>
            <a:ext cx="191018" cy="739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365540" y="2136675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North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0427028" y="6213851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South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General enquiries about everything else…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Please direct </a:t>
            </a:r>
            <a:r>
              <a:rPr lang="en-US" b="1" dirty="0"/>
              <a:t>all administration queries</a:t>
            </a:r>
            <a:r>
              <a:rPr lang="en-US" dirty="0"/>
              <a:t> (lab, quizzes, timetable clashes, etc.) to Dr Kate Jackson (First Year Director and Course Convenor) </a:t>
            </a:r>
            <a:r>
              <a:rPr lang="en-US" dirty="0">
                <a:hlinkClick r:id="rId1"/>
              </a:rPr>
              <a:t>kate.jackson1@unsw.edu</a:t>
            </a:r>
            <a:r>
              <a:rPr lang="en-US">
                <a:hlinkClick r:id="rId1"/>
              </a:rPr>
              <a:t>.au</a:t>
            </a:r>
            <a:r>
              <a:rPr lang="en-US"/>
              <a:t>.</a:t>
            </a:r>
            <a:endParaRPr lang="en-US" dirty="0"/>
          </a:p>
          <a:p>
            <a:pPr marL="457200" lvl="1" indent="0">
              <a:buNone/>
            </a:pPr>
            <a:endParaRPr lang="en-US" sz="500" b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sz="500" b="1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r>
              <a:rPr lang="en-US" b="1" dirty="0">
                <a:solidFill>
                  <a:srgbClr val="FF0000"/>
                </a:solidFill>
              </a:rPr>
              <a:t>I will not be able to help you at all with anything concerning lab, quizzes, timetable clashes, your enrolment; I literally do not have access to the relevant systems.</a:t>
            </a:r>
            <a:endParaRPr lang="en-US" dirty="0">
              <a:solidFill>
                <a:srgbClr val="FF0000"/>
              </a:solidFill>
            </a:endParaRP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Also available for your physics queries: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AU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Discord</a:t>
            </a:r>
            <a:endParaRPr lang="en-AU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AU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PASS</a:t>
            </a:r>
            <a:r>
              <a:rPr lang="en-AU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(Peer Assisted Study Sessions)</a:t>
            </a:r>
            <a:endParaRPr lang="en-AU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AU" b="1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Forums</a:t>
            </a:r>
            <a:r>
              <a:rPr lang="en-AU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AU" dirty="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</a:t>
            </a:r>
            <a:r>
              <a:rPr lang="en-AU" b="0" i="0" u="none" strike="noStrike" dirty="0">
                <a:solidFill>
                  <a:srgbClr val="000000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 Moodle</a:t>
            </a:r>
            <a:endParaRPr lang="en-AU" b="0" i="0" u="none" strike="noStrike" dirty="0">
              <a:solidFill>
                <a:srgbClr val="000000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Average velocity and speed…</a:t>
            </a:r>
            <a:endParaRPr lang="en-US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6"/>
                <a:ext cx="6107061" cy="154730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An object moves from A to B between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3"/>
                <a:endParaRPr lang="en-US" dirty="0"/>
              </a:p>
              <a:p>
                <a:pPr lvl="1"/>
                <a:r>
                  <a:rPr lang="en-US" dirty="0"/>
                  <a:t>Its </a:t>
                </a:r>
                <a:r>
                  <a:rPr lang="en-US" dirty="0">
                    <a:solidFill>
                      <a:srgbClr val="FF0000"/>
                    </a:solidFill>
                  </a:rPr>
                  <a:t>average velocity </a:t>
                </a:r>
                <a:r>
                  <a:rPr lang="en-US" dirty="0"/>
                  <a:t>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is: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6"/>
                <a:ext cx="6107061" cy="1547302"/>
              </a:xfrm>
              <a:blipFill rotWithShape="1">
                <a:blip r:embed="rId1"/>
                <a:stretch>
                  <a:fillRect t="-1847" r="4" b="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V="1">
            <a:off x="7895544" y="2200354"/>
            <a:ext cx="0" cy="29218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7906056" y="5122230"/>
            <a:ext cx="305851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9320393" y="2892131"/>
            <a:ext cx="570555" cy="14744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914827" y="189238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9534040" y="3661292"/>
                <a:ext cx="11380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acc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∆</m:t>
                      </m:r>
                      <m:acc>
                        <m:accPr>
                          <m:chr m:val="⃑"/>
                          <m:ctrlP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040" y="3661292"/>
                <a:ext cx="1138068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13" t="-112" r="26" b="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7599115" y="495805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2617062" y="3188703"/>
                <a:ext cx="2849562" cy="881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AU" sz="2400" b="0" i="0" smtClean="0">
                              <a:latin typeface="Cambria Math" panose="02040503050406030204" pitchFamily="18" charset="0"/>
                            </a:rPr>
                            <m:t>avg</m:t>
                          </m:r>
                        </m:sub>
                      </m:sSub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acc>
                            <m:accPr>
                              <m:chr m:val="⃑"/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num>
                        <m:den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AU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AU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062" y="3188703"/>
                <a:ext cx="2849562" cy="881332"/>
              </a:xfrm>
              <a:prstGeom prst="rect">
                <a:avLst/>
              </a:prstGeom>
              <a:blipFill rotWithShape="1">
                <a:blip r:embed="rId3"/>
                <a:stretch>
                  <a:fillRect l="-8" t="-42" r="19" b="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/>
          <p:cNvCxnSpPr>
            <a:stCxn id="21" idx="3"/>
            <a:endCxn id="27" idx="4"/>
          </p:cNvCxnSpPr>
          <p:nvPr/>
        </p:nvCxnSpPr>
        <p:spPr>
          <a:xfrm flipV="1">
            <a:off x="7900801" y="4422761"/>
            <a:ext cx="1412743" cy="71996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7890678" y="2795379"/>
            <a:ext cx="1933516" cy="232685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8187425" y="4024549"/>
                <a:ext cx="4490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7425" y="4024549"/>
                <a:ext cx="449034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82" t="-150" r="102" b="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8729411" y="4697043"/>
                <a:ext cx="43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411" y="4697043"/>
                <a:ext cx="433132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15" t="-158" r="30" b="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Content Placeholder 2"/>
          <p:cNvSpPr txBox="1"/>
          <p:nvPr/>
        </p:nvSpPr>
        <p:spPr>
          <a:xfrm>
            <a:off x="838200" y="4091109"/>
            <a:ext cx="6107061" cy="562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Its </a:t>
            </a:r>
            <a:r>
              <a:rPr lang="en-US" dirty="0">
                <a:solidFill>
                  <a:srgbClr val="FF0000"/>
                </a:solidFill>
              </a:rPr>
              <a:t>average speed </a:t>
            </a:r>
            <a:r>
              <a:rPr lang="en-US" dirty="0"/>
              <a:t>is: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1293029" y="4601136"/>
                <a:ext cx="5674374" cy="7936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2400" b="0" i="0" smtClean="0">
                          <a:latin typeface="Cambria Math" panose="02040503050406030204" pitchFamily="18" charset="0"/>
                        </a:rPr>
                        <m:t>Average</m:t>
                      </m:r>
                      <m:r>
                        <a:rPr lang="en-AU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AU" sz="2400" b="0" i="0" smtClean="0">
                          <a:latin typeface="Cambria Math" panose="02040503050406030204" pitchFamily="18" charset="0"/>
                        </a:rPr>
                        <m:t>speed</m:t>
                      </m:r>
                      <m:r>
                        <a:rPr lang="en-AU" sz="2400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AU" sz="2400" b="0" i="0" smtClean="0">
                              <a:latin typeface="Cambria Math" panose="02040503050406030204" pitchFamily="18" charset="0"/>
                            </a:rPr>
                            <m:t>Total</m:t>
                          </m:r>
                          <m:r>
                            <a:rPr lang="en-AU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AU" sz="2400" b="0" i="0" smtClean="0">
                              <a:latin typeface="Cambria Math" panose="02040503050406030204" pitchFamily="18" charset="0"/>
                            </a:rPr>
                            <m:t>distance</m:t>
                          </m:r>
                          <m:r>
                            <a:rPr lang="en-AU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AU" sz="2400" b="0" i="0" smtClean="0">
                              <a:latin typeface="Cambria Math" panose="02040503050406030204" pitchFamily="18" charset="0"/>
                            </a:rPr>
                            <m:t>travelled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029" y="4601136"/>
                <a:ext cx="5674374" cy="793679"/>
              </a:xfrm>
              <a:prstGeom prst="rect">
                <a:avLst/>
              </a:prstGeom>
              <a:blipFill rotWithShape="1">
                <a:blip r:embed="rId6"/>
                <a:stretch>
                  <a:fillRect l="-3" t="-71" r="3" b="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Freeform 23"/>
          <p:cNvSpPr/>
          <p:nvPr/>
        </p:nvSpPr>
        <p:spPr>
          <a:xfrm>
            <a:off x="8577237" y="2850794"/>
            <a:ext cx="2582562" cy="1519928"/>
          </a:xfrm>
          <a:custGeom>
            <a:avLst/>
            <a:gdLst>
              <a:gd name="connsiteX0" fmla="*/ 642551 w 2582562"/>
              <a:gd name="connsiteY0" fmla="*/ 1519928 h 1519928"/>
              <a:gd name="connsiteX1" fmla="*/ 556054 w 2582562"/>
              <a:gd name="connsiteY1" fmla="*/ 1507571 h 1519928"/>
              <a:gd name="connsiteX2" fmla="*/ 444843 w 2582562"/>
              <a:gd name="connsiteY2" fmla="*/ 1470501 h 1519928"/>
              <a:gd name="connsiteX3" fmla="*/ 358346 w 2582562"/>
              <a:gd name="connsiteY3" fmla="*/ 1445788 h 1519928"/>
              <a:gd name="connsiteX4" fmla="*/ 321275 w 2582562"/>
              <a:gd name="connsiteY4" fmla="*/ 1421074 h 1519928"/>
              <a:gd name="connsiteX5" fmla="*/ 284205 w 2582562"/>
              <a:gd name="connsiteY5" fmla="*/ 1408717 h 1519928"/>
              <a:gd name="connsiteX6" fmla="*/ 210065 w 2582562"/>
              <a:gd name="connsiteY6" fmla="*/ 1359290 h 1519928"/>
              <a:gd name="connsiteX7" fmla="*/ 185351 w 2582562"/>
              <a:gd name="connsiteY7" fmla="*/ 1322220 h 1519928"/>
              <a:gd name="connsiteX8" fmla="*/ 148281 w 2582562"/>
              <a:gd name="connsiteY8" fmla="*/ 1297507 h 1519928"/>
              <a:gd name="connsiteX9" fmla="*/ 74140 w 2582562"/>
              <a:gd name="connsiteY9" fmla="*/ 1173939 h 1519928"/>
              <a:gd name="connsiteX10" fmla="*/ 61784 w 2582562"/>
              <a:gd name="connsiteY10" fmla="*/ 1136869 h 1519928"/>
              <a:gd name="connsiteX11" fmla="*/ 37070 w 2582562"/>
              <a:gd name="connsiteY11" fmla="*/ 1099798 h 1519928"/>
              <a:gd name="connsiteX12" fmla="*/ 0 w 2582562"/>
              <a:gd name="connsiteY12" fmla="*/ 963874 h 1519928"/>
              <a:gd name="connsiteX13" fmla="*/ 12357 w 2582562"/>
              <a:gd name="connsiteY13" fmla="*/ 914447 h 1519928"/>
              <a:gd name="connsiteX14" fmla="*/ 111211 w 2582562"/>
              <a:gd name="connsiteY14" fmla="*/ 840307 h 1519928"/>
              <a:gd name="connsiteX15" fmla="*/ 222421 w 2582562"/>
              <a:gd name="connsiteY15" fmla="*/ 778523 h 1519928"/>
              <a:gd name="connsiteX16" fmla="*/ 259492 w 2582562"/>
              <a:gd name="connsiteY16" fmla="*/ 790880 h 1519928"/>
              <a:gd name="connsiteX17" fmla="*/ 345989 w 2582562"/>
              <a:gd name="connsiteY17" fmla="*/ 815593 h 1519928"/>
              <a:gd name="connsiteX18" fmla="*/ 506627 w 2582562"/>
              <a:gd name="connsiteY18" fmla="*/ 877377 h 1519928"/>
              <a:gd name="connsiteX19" fmla="*/ 568411 w 2582562"/>
              <a:gd name="connsiteY19" fmla="*/ 889734 h 1519928"/>
              <a:gd name="connsiteX20" fmla="*/ 617838 w 2582562"/>
              <a:gd name="connsiteY20" fmla="*/ 902090 h 1519928"/>
              <a:gd name="connsiteX21" fmla="*/ 716692 w 2582562"/>
              <a:gd name="connsiteY21" fmla="*/ 877377 h 1519928"/>
              <a:gd name="connsiteX22" fmla="*/ 753762 w 2582562"/>
              <a:gd name="connsiteY22" fmla="*/ 852663 h 1519928"/>
              <a:gd name="connsiteX23" fmla="*/ 790832 w 2582562"/>
              <a:gd name="connsiteY23" fmla="*/ 815593 h 1519928"/>
              <a:gd name="connsiteX24" fmla="*/ 803189 w 2582562"/>
              <a:gd name="connsiteY24" fmla="*/ 778523 h 1519928"/>
              <a:gd name="connsiteX25" fmla="*/ 753762 w 2582562"/>
              <a:gd name="connsiteY25" fmla="*/ 692025 h 1519928"/>
              <a:gd name="connsiteX26" fmla="*/ 704335 w 2582562"/>
              <a:gd name="connsiteY26" fmla="*/ 654955 h 1519928"/>
              <a:gd name="connsiteX27" fmla="*/ 667265 w 2582562"/>
              <a:gd name="connsiteY27" fmla="*/ 642598 h 1519928"/>
              <a:gd name="connsiteX28" fmla="*/ 630194 w 2582562"/>
              <a:gd name="connsiteY28" fmla="*/ 617885 h 1519928"/>
              <a:gd name="connsiteX29" fmla="*/ 556054 w 2582562"/>
              <a:gd name="connsiteY29" fmla="*/ 556101 h 1519928"/>
              <a:gd name="connsiteX30" fmla="*/ 506627 w 2582562"/>
              <a:gd name="connsiteY30" fmla="*/ 543744 h 1519928"/>
              <a:gd name="connsiteX31" fmla="*/ 395416 w 2582562"/>
              <a:gd name="connsiteY31" fmla="*/ 506674 h 1519928"/>
              <a:gd name="connsiteX32" fmla="*/ 358346 w 2582562"/>
              <a:gd name="connsiteY32" fmla="*/ 494317 h 1519928"/>
              <a:gd name="connsiteX33" fmla="*/ 259492 w 2582562"/>
              <a:gd name="connsiteY33" fmla="*/ 457247 h 1519928"/>
              <a:gd name="connsiteX34" fmla="*/ 210065 w 2582562"/>
              <a:gd name="connsiteY34" fmla="*/ 432534 h 1519928"/>
              <a:gd name="connsiteX35" fmla="*/ 98854 w 2582562"/>
              <a:gd name="connsiteY35" fmla="*/ 395463 h 1519928"/>
              <a:gd name="connsiteX36" fmla="*/ 61784 w 2582562"/>
              <a:gd name="connsiteY36" fmla="*/ 370750 h 1519928"/>
              <a:gd name="connsiteX37" fmla="*/ 49427 w 2582562"/>
              <a:gd name="connsiteY37" fmla="*/ 333680 h 1519928"/>
              <a:gd name="connsiteX38" fmla="*/ 24713 w 2582562"/>
              <a:gd name="connsiteY38" fmla="*/ 296609 h 1519928"/>
              <a:gd name="connsiteX39" fmla="*/ 37070 w 2582562"/>
              <a:gd name="connsiteY39" fmla="*/ 222469 h 1519928"/>
              <a:gd name="connsiteX40" fmla="*/ 86497 w 2582562"/>
              <a:gd name="connsiteY40" fmla="*/ 185398 h 1519928"/>
              <a:gd name="connsiteX41" fmla="*/ 185351 w 2582562"/>
              <a:gd name="connsiteY41" fmla="*/ 160685 h 1519928"/>
              <a:gd name="connsiteX42" fmla="*/ 457200 w 2582562"/>
              <a:gd name="connsiteY42" fmla="*/ 173042 h 1519928"/>
              <a:gd name="connsiteX43" fmla="*/ 494270 w 2582562"/>
              <a:gd name="connsiteY43" fmla="*/ 185398 h 1519928"/>
              <a:gd name="connsiteX44" fmla="*/ 593124 w 2582562"/>
              <a:gd name="connsiteY44" fmla="*/ 210112 h 1519928"/>
              <a:gd name="connsiteX45" fmla="*/ 679621 w 2582562"/>
              <a:gd name="connsiteY45" fmla="*/ 234825 h 1519928"/>
              <a:gd name="connsiteX46" fmla="*/ 729048 w 2582562"/>
              <a:gd name="connsiteY46" fmla="*/ 247182 h 1519928"/>
              <a:gd name="connsiteX47" fmla="*/ 803189 w 2582562"/>
              <a:gd name="connsiteY47" fmla="*/ 271896 h 1519928"/>
              <a:gd name="connsiteX48" fmla="*/ 840259 w 2582562"/>
              <a:gd name="connsiteY48" fmla="*/ 284252 h 1519928"/>
              <a:gd name="connsiteX49" fmla="*/ 914400 w 2582562"/>
              <a:gd name="connsiteY49" fmla="*/ 308966 h 1519928"/>
              <a:gd name="connsiteX50" fmla="*/ 963827 w 2582562"/>
              <a:gd name="connsiteY50" fmla="*/ 321323 h 1519928"/>
              <a:gd name="connsiteX51" fmla="*/ 1099751 w 2582562"/>
              <a:gd name="connsiteY51" fmla="*/ 346036 h 1519928"/>
              <a:gd name="connsiteX52" fmla="*/ 1248032 w 2582562"/>
              <a:gd name="connsiteY52" fmla="*/ 383107 h 1519928"/>
              <a:gd name="connsiteX53" fmla="*/ 1297459 w 2582562"/>
              <a:gd name="connsiteY53" fmla="*/ 407820 h 1519928"/>
              <a:gd name="connsiteX54" fmla="*/ 1421027 w 2582562"/>
              <a:gd name="connsiteY54" fmla="*/ 432534 h 1519928"/>
              <a:gd name="connsiteX55" fmla="*/ 1556951 w 2582562"/>
              <a:gd name="connsiteY55" fmla="*/ 469604 h 1519928"/>
              <a:gd name="connsiteX56" fmla="*/ 1705232 w 2582562"/>
              <a:gd name="connsiteY56" fmla="*/ 519031 h 1519928"/>
              <a:gd name="connsiteX57" fmla="*/ 1853513 w 2582562"/>
              <a:gd name="connsiteY57" fmla="*/ 568458 h 1519928"/>
              <a:gd name="connsiteX58" fmla="*/ 1977081 w 2582562"/>
              <a:gd name="connsiteY58" fmla="*/ 593171 h 1519928"/>
              <a:gd name="connsiteX59" fmla="*/ 2026508 w 2582562"/>
              <a:gd name="connsiteY59" fmla="*/ 605528 h 1519928"/>
              <a:gd name="connsiteX60" fmla="*/ 2100648 w 2582562"/>
              <a:gd name="connsiteY60" fmla="*/ 630242 h 1519928"/>
              <a:gd name="connsiteX61" fmla="*/ 2187146 w 2582562"/>
              <a:gd name="connsiteY61" fmla="*/ 642598 h 1519928"/>
              <a:gd name="connsiteX62" fmla="*/ 2458994 w 2582562"/>
              <a:gd name="connsiteY62" fmla="*/ 630242 h 1519928"/>
              <a:gd name="connsiteX63" fmla="*/ 2533135 w 2582562"/>
              <a:gd name="connsiteY63" fmla="*/ 605528 h 1519928"/>
              <a:gd name="connsiteX64" fmla="*/ 2570205 w 2582562"/>
              <a:gd name="connsiteY64" fmla="*/ 593171 h 1519928"/>
              <a:gd name="connsiteX65" fmla="*/ 2582562 w 2582562"/>
              <a:gd name="connsiteY65" fmla="*/ 556101 h 1519928"/>
              <a:gd name="connsiteX66" fmla="*/ 2520778 w 2582562"/>
              <a:gd name="connsiteY66" fmla="*/ 395463 h 1519928"/>
              <a:gd name="connsiteX67" fmla="*/ 2483708 w 2582562"/>
              <a:gd name="connsiteY67" fmla="*/ 370750 h 1519928"/>
              <a:gd name="connsiteX68" fmla="*/ 2446638 w 2582562"/>
              <a:gd name="connsiteY68" fmla="*/ 333680 h 1519928"/>
              <a:gd name="connsiteX69" fmla="*/ 2409567 w 2582562"/>
              <a:gd name="connsiteY69" fmla="*/ 321323 h 1519928"/>
              <a:gd name="connsiteX70" fmla="*/ 2360140 w 2582562"/>
              <a:gd name="connsiteY70" fmla="*/ 296609 h 1519928"/>
              <a:gd name="connsiteX71" fmla="*/ 2261286 w 2582562"/>
              <a:gd name="connsiteY71" fmla="*/ 259539 h 1519928"/>
              <a:gd name="connsiteX72" fmla="*/ 2224216 w 2582562"/>
              <a:gd name="connsiteY72" fmla="*/ 234825 h 1519928"/>
              <a:gd name="connsiteX73" fmla="*/ 2150075 w 2582562"/>
              <a:gd name="connsiteY73" fmla="*/ 210112 h 1519928"/>
              <a:gd name="connsiteX74" fmla="*/ 2113005 w 2582562"/>
              <a:gd name="connsiteY74" fmla="*/ 197755 h 1519928"/>
              <a:gd name="connsiteX75" fmla="*/ 2014151 w 2582562"/>
              <a:gd name="connsiteY75" fmla="*/ 173042 h 1519928"/>
              <a:gd name="connsiteX76" fmla="*/ 1940011 w 2582562"/>
              <a:gd name="connsiteY76" fmla="*/ 148328 h 1519928"/>
              <a:gd name="connsiteX77" fmla="*/ 1841157 w 2582562"/>
              <a:gd name="connsiteY77" fmla="*/ 123615 h 1519928"/>
              <a:gd name="connsiteX78" fmla="*/ 1754659 w 2582562"/>
              <a:gd name="connsiteY78" fmla="*/ 98901 h 1519928"/>
              <a:gd name="connsiteX79" fmla="*/ 1680519 w 2582562"/>
              <a:gd name="connsiteY79" fmla="*/ 86544 h 1519928"/>
              <a:gd name="connsiteX80" fmla="*/ 1544594 w 2582562"/>
              <a:gd name="connsiteY80" fmla="*/ 49474 h 1519928"/>
              <a:gd name="connsiteX81" fmla="*/ 1433384 w 2582562"/>
              <a:gd name="connsiteY81" fmla="*/ 24761 h 1519928"/>
              <a:gd name="connsiteX82" fmla="*/ 1383957 w 2582562"/>
              <a:gd name="connsiteY82" fmla="*/ 47 h 151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2582562" h="1519928">
                <a:moveTo>
                  <a:pt x="642551" y="1519928"/>
                </a:moveTo>
                <a:cubicBezTo>
                  <a:pt x="613719" y="1515809"/>
                  <a:pt x="584433" y="1514120"/>
                  <a:pt x="556054" y="1507571"/>
                </a:cubicBezTo>
                <a:cubicBezTo>
                  <a:pt x="395386" y="1470494"/>
                  <a:pt x="543712" y="1495219"/>
                  <a:pt x="444843" y="1470501"/>
                </a:cubicBezTo>
                <a:cubicBezTo>
                  <a:pt x="382780" y="1454985"/>
                  <a:pt x="411527" y="1463514"/>
                  <a:pt x="358346" y="1445788"/>
                </a:cubicBezTo>
                <a:cubicBezTo>
                  <a:pt x="345989" y="1437550"/>
                  <a:pt x="334558" y="1427716"/>
                  <a:pt x="321275" y="1421074"/>
                </a:cubicBezTo>
                <a:cubicBezTo>
                  <a:pt x="309625" y="1415249"/>
                  <a:pt x="295591" y="1415043"/>
                  <a:pt x="284205" y="1408717"/>
                </a:cubicBezTo>
                <a:cubicBezTo>
                  <a:pt x="258241" y="1394292"/>
                  <a:pt x="210065" y="1359290"/>
                  <a:pt x="210065" y="1359290"/>
                </a:cubicBezTo>
                <a:cubicBezTo>
                  <a:pt x="201827" y="1346933"/>
                  <a:pt x="195852" y="1332721"/>
                  <a:pt x="185351" y="1322220"/>
                </a:cubicBezTo>
                <a:cubicBezTo>
                  <a:pt x="174850" y="1311719"/>
                  <a:pt x="158060" y="1308683"/>
                  <a:pt x="148281" y="1297507"/>
                </a:cubicBezTo>
                <a:cubicBezTo>
                  <a:pt x="123688" y="1269400"/>
                  <a:pt x="90399" y="1211878"/>
                  <a:pt x="74140" y="1173939"/>
                </a:cubicBezTo>
                <a:cubicBezTo>
                  <a:pt x="69009" y="1161967"/>
                  <a:pt x="67609" y="1148519"/>
                  <a:pt x="61784" y="1136869"/>
                </a:cubicBezTo>
                <a:cubicBezTo>
                  <a:pt x="55142" y="1123586"/>
                  <a:pt x="45308" y="1112155"/>
                  <a:pt x="37070" y="1099798"/>
                </a:cubicBezTo>
                <a:cubicBezTo>
                  <a:pt x="9198" y="988308"/>
                  <a:pt x="23098" y="1033166"/>
                  <a:pt x="0" y="963874"/>
                </a:cubicBezTo>
                <a:cubicBezTo>
                  <a:pt x="4119" y="947398"/>
                  <a:pt x="996" y="927070"/>
                  <a:pt x="12357" y="914447"/>
                </a:cubicBezTo>
                <a:cubicBezTo>
                  <a:pt x="39911" y="883831"/>
                  <a:pt x="76940" y="863155"/>
                  <a:pt x="111211" y="840307"/>
                </a:cubicBezTo>
                <a:cubicBezTo>
                  <a:pt x="196189" y="783655"/>
                  <a:pt x="157173" y="800273"/>
                  <a:pt x="222421" y="778523"/>
                </a:cubicBezTo>
                <a:cubicBezTo>
                  <a:pt x="234778" y="782642"/>
                  <a:pt x="246968" y="787302"/>
                  <a:pt x="259492" y="790880"/>
                </a:cubicBezTo>
                <a:cubicBezTo>
                  <a:pt x="300512" y="802600"/>
                  <a:pt x="308947" y="800776"/>
                  <a:pt x="345989" y="815593"/>
                </a:cubicBezTo>
                <a:cubicBezTo>
                  <a:pt x="421643" y="845855"/>
                  <a:pt x="431617" y="856919"/>
                  <a:pt x="506627" y="877377"/>
                </a:cubicBezTo>
                <a:cubicBezTo>
                  <a:pt x="526889" y="882903"/>
                  <a:pt x="547909" y="885178"/>
                  <a:pt x="568411" y="889734"/>
                </a:cubicBezTo>
                <a:cubicBezTo>
                  <a:pt x="584989" y="893418"/>
                  <a:pt x="601362" y="897971"/>
                  <a:pt x="617838" y="902090"/>
                </a:cubicBezTo>
                <a:cubicBezTo>
                  <a:pt x="641339" y="897390"/>
                  <a:pt x="691360" y="890043"/>
                  <a:pt x="716692" y="877377"/>
                </a:cubicBezTo>
                <a:cubicBezTo>
                  <a:pt x="729975" y="870735"/>
                  <a:pt x="742353" y="862170"/>
                  <a:pt x="753762" y="852663"/>
                </a:cubicBezTo>
                <a:cubicBezTo>
                  <a:pt x="767187" y="841476"/>
                  <a:pt x="778475" y="827950"/>
                  <a:pt x="790832" y="815593"/>
                </a:cubicBezTo>
                <a:cubicBezTo>
                  <a:pt x="794951" y="803236"/>
                  <a:pt x="803189" y="791548"/>
                  <a:pt x="803189" y="778523"/>
                </a:cubicBezTo>
                <a:cubicBezTo>
                  <a:pt x="803189" y="733182"/>
                  <a:pt x="785764" y="719455"/>
                  <a:pt x="753762" y="692025"/>
                </a:cubicBezTo>
                <a:cubicBezTo>
                  <a:pt x="738126" y="678622"/>
                  <a:pt x="722216" y="665173"/>
                  <a:pt x="704335" y="654955"/>
                </a:cubicBezTo>
                <a:cubicBezTo>
                  <a:pt x="693026" y="648493"/>
                  <a:pt x="678915" y="648423"/>
                  <a:pt x="667265" y="642598"/>
                </a:cubicBezTo>
                <a:cubicBezTo>
                  <a:pt x="653982" y="635956"/>
                  <a:pt x="641603" y="627392"/>
                  <a:pt x="630194" y="617885"/>
                </a:cubicBezTo>
                <a:cubicBezTo>
                  <a:pt x="598758" y="591689"/>
                  <a:pt x="593952" y="572343"/>
                  <a:pt x="556054" y="556101"/>
                </a:cubicBezTo>
                <a:cubicBezTo>
                  <a:pt x="540444" y="549411"/>
                  <a:pt x="522894" y="548624"/>
                  <a:pt x="506627" y="543744"/>
                </a:cubicBezTo>
                <a:cubicBezTo>
                  <a:pt x="506580" y="543730"/>
                  <a:pt x="413974" y="512860"/>
                  <a:pt x="395416" y="506674"/>
                </a:cubicBezTo>
                <a:cubicBezTo>
                  <a:pt x="383059" y="502555"/>
                  <a:pt x="369996" y="500142"/>
                  <a:pt x="358346" y="494317"/>
                </a:cubicBezTo>
                <a:cubicBezTo>
                  <a:pt x="220735" y="425513"/>
                  <a:pt x="394087" y="507720"/>
                  <a:pt x="259492" y="457247"/>
                </a:cubicBezTo>
                <a:cubicBezTo>
                  <a:pt x="242245" y="450779"/>
                  <a:pt x="226898" y="440015"/>
                  <a:pt x="210065" y="432534"/>
                </a:cubicBezTo>
                <a:cubicBezTo>
                  <a:pt x="150237" y="405944"/>
                  <a:pt x="156230" y="409807"/>
                  <a:pt x="98854" y="395463"/>
                </a:cubicBezTo>
                <a:cubicBezTo>
                  <a:pt x="86497" y="387225"/>
                  <a:pt x="71061" y="382346"/>
                  <a:pt x="61784" y="370750"/>
                </a:cubicBezTo>
                <a:cubicBezTo>
                  <a:pt x="53647" y="360579"/>
                  <a:pt x="55252" y="345330"/>
                  <a:pt x="49427" y="333680"/>
                </a:cubicBezTo>
                <a:cubicBezTo>
                  <a:pt x="42785" y="320397"/>
                  <a:pt x="32951" y="308966"/>
                  <a:pt x="24713" y="296609"/>
                </a:cubicBezTo>
                <a:cubicBezTo>
                  <a:pt x="28832" y="271896"/>
                  <a:pt x="24903" y="244370"/>
                  <a:pt x="37070" y="222469"/>
                </a:cubicBezTo>
                <a:cubicBezTo>
                  <a:pt x="47072" y="204466"/>
                  <a:pt x="68616" y="195616"/>
                  <a:pt x="86497" y="185398"/>
                </a:cubicBezTo>
                <a:cubicBezTo>
                  <a:pt x="106954" y="173709"/>
                  <a:pt x="169712" y="163813"/>
                  <a:pt x="185351" y="160685"/>
                </a:cubicBezTo>
                <a:cubicBezTo>
                  <a:pt x="275967" y="164804"/>
                  <a:pt x="366779" y="165808"/>
                  <a:pt x="457200" y="173042"/>
                </a:cubicBezTo>
                <a:cubicBezTo>
                  <a:pt x="470184" y="174081"/>
                  <a:pt x="481704" y="181971"/>
                  <a:pt x="494270" y="185398"/>
                </a:cubicBezTo>
                <a:cubicBezTo>
                  <a:pt x="527039" y="194335"/>
                  <a:pt x="560465" y="200781"/>
                  <a:pt x="593124" y="210112"/>
                </a:cubicBezTo>
                <a:lnTo>
                  <a:pt x="679621" y="234825"/>
                </a:lnTo>
                <a:cubicBezTo>
                  <a:pt x="696005" y="239293"/>
                  <a:pt x="712781" y="242302"/>
                  <a:pt x="729048" y="247182"/>
                </a:cubicBezTo>
                <a:cubicBezTo>
                  <a:pt x="754000" y="254668"/>
                  <a:pt x="778475" y="263658"/>
                  <a:pt x="803189" y="271896"/>
                </a:cubicBezTo>
                <a:lnTo>
                  <a:pt x="840259" y="284252"/>
                </a:lnTo>
                <a:lnTo>
                  <a:pt x="914400" y="308966"/>
                </a:lnTo>
                <a:cubicBezTo>
                  <a:pt x="930876" y="313085"/>
                  <a:pt x="947249" y="317639"/>
                  <a:pt x="963827" y="321323"/>
                </a:cubicBezTo>
                <a:cubicBezTo>
                  <a:pt x="1015645" y="332838"/>
                  <a:pt x="1046090" y="337093"/>
                  <a:pt x="1099751" y="346036"/>
                </a:cubicBezTo>
                <a:cubicBezTo>
                  <a:pt x="1211364" y="401844"/>
                  <a:pt x="1072338" y="339184"/>
                  <a:pt x="1248032" y="383107"/>
                </a:cubicBezTo>
                <a:cubicBezTo>
                  <a:pt x="1265902" y="387575"/>
                  <a:pt x="1279747" y="402760"/>
                  <a:pt x="1297459" y="407820"/>
                </a:cubicBezTo>
                <a:cubicBezTo>
                  <a:pt x="1337848" y="419360"/>
                  <a:pt x="1382026" y="416934"/>
                  <a:pt x="1421027" y="432534"/>
                </a:cubicBezTo>
                <a:cubicBezTo>
                  <a:pt x="1506073" y="466552"/>
                  <a:pt x="1460932" y="453600"/>
                  <a:pt x="1556951" y="469604"/>
                </a:cubicBezTo>
                <a:cubicBezTo>
                  <a:pt x="1675062" y="516847"/>
                  <a:pt x="1558898" y="472820"/>
                  <a:pt x="1705232" y="519031"/>
                </a:cubicBezTo>
                <a:cubicBezTo>
                  <a:pt x="1754914" y="534720"/>
                  <a:pt x="1802424" y="558240"/>
                  <a:pt x="1853513" y="568458"/>
                </a:cubicBezTo>
                <a:cubicBezTo>
                  <a:pt x="1894702" y="576696"/>
                  <a:pt x="1936330" y="582983"/>
                  <a:pt x="1977081" y="593171"/>
                </a:cubicBezTo>
                <a:cubicBezTo>
                  <a:pt x="1993557" y="597290"/>
                  <a:pt x="2010242" y="600648"/>
                  <a:pt x="2026508" y="605528"/>
                </a:cubicBezTo>
                <a:cubicBezTo>
                  <a:pt x="2051460" y="613014"/>
                  <a:pt x="2074860" y="626558"/>
                  <a:pt x="2100648" y="630242"/>
                </a:cubicBezTo>
                <a:lnTo>
                  <a:pt x="2187146" y="642598"/>
                </a:lnTo>
                <a:cubicBezTo>
                  <a:pt x="2277762" y="638479"/>
                  <a:pt x="2368801" y="639906"/>
                  <a:pt x="2458994" y="630242"/>
                </a:cubicBezTo>
                <a:cubicBezTo>
                  <a:pt x="2484896" y="627467"/>
                  <a:pt x="2508421" y="613766"/>
                  <a:pt x="2533135" y="605528"/>
                </a:cubicBezTo>
                <a:lnTo>
                  <a:pt x="2570205" y="593171"/>
                </a:lnTo>
                <a:cubicBezTo>
                  <a:pt x="2574324" y="580814"/>
                  <a:pt x="2582562" y="569126"/>
                  <a:pt x="2582562" y="556101"/>
                </a:cubicBezTo>
                <a:cubicBezTo>
                  <a:pt x="2582562" y="504830"/>
                  <a:pt x="2569475" y="427927"/>
                  <a:pt x="2520778" y="395463"/>
                </a:cubicBezTo>
                <a:cubicBezTo>
                  <a:pt x="2508421" y="387225"/>
                  <a:pt x="2495117" y="380257"/>
                  <a:pt x="2483708" y="370750"/>
                </a:cubicBezTo>
                <a:cubicBezTo>
                  <a:pt x="2470283" y="359563"/>
                  <a:pt x="2461178" y="343373"/>
                  <a:pt x="2446638" y="333680"/>
                </a:cubicBezTo>
                <a:cubicBezTo>
                  <a:pt x="2435800" y="326455"/>
                  <a:pt x="2421539" y="326454"/>
                  <a:pt x="2409567" y="321323"/>
                </a:cubicBezTo>
                <a:cubicBezTo>
                  <a:pt x="2392636" y="314067"/>
                  <a:pt x="2377071" y="303865"/>
                  <a:pt x="2360140" y="296609"/>
                </a:cubicBezTo>
                <a:cubicBezTo>
                  <a:pt x="2285281" y="264526"/>
                  <a:pt x="2363681" y="310736"/>
                  <a:pt x="2261286" y="259539"/>
                </a:cubicBezTo>
                <a:cubicBezTo>
                  <a:pt x="2248003" y="252897"/>
                  <a:pt x="2237787" y="240857"/>
                  <a:pt x="2224216" y="234825"/>
                </a:cubicBezTo>
                <a:cubicBezTo>
                  <a:pt x="2200411" y="224245"/>
                  <a:pt x="2174789" y="218350"/>
                  <a:pt x="2150075" y="210112"/>
                </a:cubicBezTo>
                <a:cubicBezTo>
                  <a:pt x="2137718" y="205993"/>
                  <a:pt x="2125641" y="200914"/>
                  <a:pt x="2113005" y="197755"/>
                </a:cubicBezTo>
                <a:cubicBezTo>
                  <a:pt x="2080054" y="189517"/>
                  <a:pt x="2046373" y="183783"/>
                  <a:pt x="2014151" y="173042"/>
                </a:cubicBezTo>
                <a:cubicBezTo>
                  <a:pt x="1989438" y="164804"/>
                  <a:pt x="1965283" y="154646"/>
                  <a:pt x="1940011" y="148328"/>
                </a:cubicBezTo>
                <a:cubicBezTo>
                  <a:pt x="1907060" y="140090"/>
                  <a:pt x="1873379" y="134356"/>
                  <a:pt x="1841157" y="123615"/>
                </a:cubicBezTo>
                <a:cubicBezTo>
                  <a:pt x="1805826" y="111838"/>
                  <a:pt x="1793448" y="106659"/>
                  <a:pt x="1754659" y="98901"/>
                </a:cubicBezTo>
                <a:cubicBezTo>
                  <a:pt x="1730091" y="93987"/>
                  <a:pt x="1705017" y="91794"/>
                  <a:pt x="1680519" y="86544"/>
                </a:cubicBezTo>
                <a:cubicBezTo>
                  <a:pt x="1504318" y="48787"/>
                  <a:pt x="1638703" y="76363"/>
                  <a:pt x="1544594" y="49474"/>
                </a:cubicBezTo>
                <a:cubicBezTo>
                  <a:pt x="1503870" y="37839"/>
                  <a:pt x="1475860" y="33256"/>
                  <a:pt x="1433384" y="24761"/>
                </a:cubicBezTo>
                <a:cubicBezTo>
                  <a:pt x="1392886" y="-2238"/>
                  <a:pt x="1411164" y="47"/>
                  <a:pt x="1383957" y="47"/>
                </a:cubicBezTo>
              </a:path>
            </a:pathLst>
          </a:custGeom>
          <a:noFill/>
          <a:ln w="4445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9259544" y="4314761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/>
          <p:cNvSpPr/>
          <p:nvPr/>
        </p:nvSpPr>
        <p:spPr>
          <a:xfrm>
            <a:off x="9854806" y="2764266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9922166" y="2491537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</a:t>
            </a:r>
            <a:endParaRPr lang="en-US" sz="2400" b="1" dirty="0"/>
          </a:p>
        </p:txBody>
      </p:sp>
      <p:sp>
        <p:nvSpPr>
          <p:cNvPr id="34" name="TextBox 33"/>
          <p:cNvSpPr txBox="1"/>
          <p:nvPr/>
        </p:nvSpPr>
        <p:spPr>
          <a:xfrm>
            <a:off x="9446787" y="4178325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</a:t>
            </a:r>
            <a:endParaRPr lang="en-US" sz="2400" b="1" dirty="0"/>
          </a:p>
        </p:txBody>
      </p:sp>
      <p:sp>
        <p:nvSpPr>
          <p:cNvPr id="36" name="TextBox 35"/>
          <p:cNvSpPr txBox="1"/>
          <p:nvPr/>
        </p:nvSpPr>
        <p:spPr>
          <a:xfrm>
            <a:off x="7413989" y="2542830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7" name="Straight Connector 36"/>
          <p:cNvCxnSpPr/>
          <p:nvPr/>
        </p:nvCxnSpPr>
        <p:spPr>
          <a:xfrm>
            <a:off x="9344669" y="4922790"/>
            <a:ext cx="0" cy="369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9893410" y="4928045"/>
            <a:ext cx="0" cy="369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7721735" y="2829072"/>
            <a:ext cx="3664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7732247" y="4342615"/>
            <a:ext cx="3664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7407158" y="4060459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9171035" y="5230778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9702902" y="5230778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1094428" y="4886413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Average velocity and speed…</a:t>
            </a:r>
            <a:endParaRPr lang="en-US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6"/>
                <a:ext cx="6107061" cy="1547302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An object moves from A to B between time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dirty="0"/>
              </a:p>
              <a:p>
                <a:pPr lvl="3"/>
                <a:endParaRPr lang="en-US" dirty="0"/>
              </a:p>
              <a:p>
                <a:pPr lvl="1"/>
                <a:r>
                  <a:rPr lang="en-US" dirty="0"/>
                  <a:t>Its </a:t>
                </a:r>
                <a:r>
                  <a:rPr lang="en-US" dirty="0">
                    <a:solidFill>
                      <a:srgbClr val="FF0000"/>
                    </a:solidFill>
                  </a:rPr>
                  <a:t>average velocity </a:t>
                </a:r>
                <a:r>
                  <a:rPr lang="en-US" dirty="0"/>
                  <a:t>between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𝐵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is: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6"/>
                <a:ext cx="6107061" cy="1547302"/>
              </a:xfrm>
              <a:blipFill rotWithShape="1">
                <a:blip r:embed="rId1"/>
                <a:stretch>
                  <a:fillRect t="-1847" r="4" b="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V="1">
            <a:off x="7895544" y="2200354"/>
            <a:ext cx="0" cy="29218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7906056" y="5122230"/>
            <a:ext cx="305851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V="1">
            <a:off x="9320393" y="2892131"/>
            <a:ext cx="570555" cy="147447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7914827" y="189238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7599115" y="495805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7890678" y="2795379"/>
            <a:ext cx="1933516" cy="232685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8" name="TextBox 27"/>
              <p:cNvSpPr txBox="1"/>
              <p:nvPr/>
            </p:nvSpPr>
            <p:spPr>
              <a:xfrm>
                <a:off x="8187425" y="4024549"/>
                <a:ext cx="44903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8" name="TextBox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7425" y="4024549"/>
                <a:ext cx="449034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82" t="-150" r="102" b="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9" name="TextBox 28"/>
              <p:cNvSpPr txBox="1"/>
              <p:nvPr/>
            </p:nvSpPr>
            <p:spPr>
              <a:xfrm>
                <a:off x="8729411" y="4697043"/>
                <a:ext cx="4331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9" name="TextBox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9411" y="4697043"/>
                <a:ext cx="433132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15" t="-158" r="30" b="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Content Placeholder 2"/>
          <p:cNvSpPr txBox="1"/>
          <p:nvPr/>
        </p:nvSpPr>
        <p:spPr>
          <a:xfrm>
            <a:off x="838200" y="4091109"/>
            <a:ext cx="6107061" cy="562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Its </a:t>
            </a:r>
            <a:r>
              <a:rPr lang="en-US" dirty="0">
                <a:solidFill>
                  <a:srgbClr val="FF0000"/>
                </a:solidFill>
              </a:rPr>
              <a:t>average speed </a:t>
            </a:r>
            <a:r>
              <a:rPr lang="en-US" dirty="0"/>
              <a:t>is: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TextBox 30"/>
              <p:cNvSpPr txBox="1"/>
              <p:nvPr/>
            </p:nvSpPr>
            <p:spPr>
              <a:xfrm>
                <a:off x="1293029" y="4601136"/>
                <a:ext cx="5674374" cy="79367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2400" b="0" i="0" smtClean="0">
                          <a:latin typeface="Cambria Math" panose="02040503050406030204" pitchFamily="18" charset="0"/>
                        </a:rPr>
                        <m:t>Average</m:t>
                      </m:r>
                      <m:r>
                        <a:rPr lang="en-AU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AU" sz="2400" b="0" i="0" smtClean="0">
                          <a:latin typeface="Cambria Math" panose="02040503050406030204" pitchFamily="18" charset="0"/>
                        </a:rPr>
                        <m:t>speed</m:t>
                      </m:r>
                      <m:r>
                        <a:rPr lang="en-AU" sz="2400" b="0" i="0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AU" sz="2400" b="0" i="0" smtClean="0">
                              <a:latin typeface="Cambria Math" panose="02040503050406030204" pitchFamily="18" charset="0"/>
                            </a:rPr>
                            <m:t>Total</m:t>
                          </m:r>
                          <m:r>
                            <a:rPr lang="en-AU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AU" sz="2400" b="0" i="0" smtClean="0">
                              <a:latin typeface="Cambria Math" panose="02040503050406030204" pitchFamily="18" charset="0"/>
                            </a:rPr>
                            <m:t>distance</m:t>
                          </m:r>
                          <m:r>
                            <a:rPr lang="en-AU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AU" sz="2400" b="0" i="0" smtClean="0">
                              <a:latin typeface="Cambria Math" panose="02040503050406030204" pitchFamily="18" charset="0"/>
                            </a:rPr>
                            <m:t>travelled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Δ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1" name="TextBox 3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3029" y="4601136"/>
                <a:ext cx="5674374" cy="793679"/>
              </a:xfrm>
              <a:prstGeom prst="rect">
                <a:avLst/>
              </a:prstGeom>
              <a:blipFill rotWithShape="1">
                <a:blip r:embed="rId4"/>
                <a:stretch>
                  <a:fillRect l="-3" t="-71" r="3" b="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4" name="Content Placeholder 2"/>
              <p:cNvSpPr txBox="1"/>
              <p:nvPr/>
            </p:nvSpPr>
            <p:spPr>
              <a:xfrm>
                <a:off x="860342" y="5714737"/>
                <a:ext cx="10804436" cy="67741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Question:</a:t>
                </a:r>
                <a:r>
                  <a:rPr lang="en-US" dirty="0"/>
                  <a:t> Is the magnitude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⃑"/>
                            <m:ctrlPr>
                              <a:rPr lang="en-US" sz="280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AU" sz="28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e>
                      <m:sub>
                        <m:r>
                          <m:rPr>
                            <m:sty m:val="p"/>
                          </m:rPr>
                          <a:rPr lang="en-AU" sz="2800" b="0" i="0" smtClean="0">
                            <a:latin typeface="Cambria Math" panose="02040503050406030204" pitchFamily="18" charset="0"/>
                          </a:rPr>
                          <m:t>avg</m:t>
                        </m:r>
                      </m:sub>
                    </m:sSub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always the same as the average speed?</a:t>
                </a:r>
                <a:endParaRPr lang="en-US" dirty="0"/>
              </a:p>
            </p:txBody>
          </p:sp>
        </mc:Choice>
        <mc:Fallback>
          <p:sp>
            <p:nvSpPr>
              <p:cNvPr id="3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342" y="5714737"/>
                <a:ext cx="10804436" cy="677419"/>
              </a:xfrm>
              <a:prstGeom prst="rect">
                <a:avLst/>
              </a:prstGeom>
              <a:blipFill rotWithShape="1">
                <a:blip r:embed="rId5"/>
                <a:stretch>
                  <a:fillRect l="-5" t="-55" r="4" b="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TextBox 34"/>
          <p:cNvSpPr txBox="1"/>
          <p:nvPr/>
        </p:nvSpPr>
        <p:spPr>
          <a:xfrm>
            <a:off x="4275438" y="607952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TextBox 26"/>
              <p:cNvSpPr txBox="1"/>
              <p:nvPr/>
            </p:nvSpPr>
            <p:spPr>
              <a:xfrm>
                <a:off x="2617062" y="3188703"/>
                <a:ext cx="2849562" cy="881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AU" sz="2400" b="0" i="0" smtClean="0">
                              <a:latin typeface="Cambria Math" panose="02040503050406030204" pitchFamily="18" charset="0"/>
                            </a:rPr>
                            <m:t>avg</m:t>
                          </m:r>
                        </m:sub>
                      </m:sSub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acc>
                            <m:accPr>
                              <m:chr m:val="⃑"/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num>
                        <m:den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AU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AU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7062" y="3188703"/>
                <a:ext cx="2849562" cy="881332"/>
              </a:xfrm>
              <a:prstGeom prst="rect">
                <a:avLst/>
              </a:prstGeom>
              <a:blipFill rotWithShape="1">
                <a:blip r:embed="rId6"/>
                <a:stretch>
                  <a:fillRect l="-8" t="-42" r="19" b="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3" name="TextBox 32"/>
              <p:cNvSpPr txBox="1"/>
              <p:nvPr/>
            </p:nvSpPr>
            <p:spPr>
              <a:xfrm>
                <a:off x="9534040" y="3661292"/>
                <a:ext cx="113806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acc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=</m:t>
                      </m:r>
                      <m:r>
                        <a:rPr lang="en-AU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∆</m:t>
                      </m:r>
                      <m:acc>
                        <m:accPr>
                          <m:chr m:val="⃑"/>
                          <m:ctrlP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Calibri" panose="020F0502020204030204" pitchFamily="34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33" name="TextBox 3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34040" y="3661292"/>
                <a:ext cx="1138068" cy="461665"/>
              </a:xfrm>
              <a:prstGeom prst="rect">
                <a:avLst/>
              </a:prstGeom>
              <a:blipFill rotWithShape="1">
                <a:blip r:embed="rId7"/>
                <a:stretch>
                  <a:fillRect l="-13" t="-112" r="26" b="1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Freeform 17"/>
          <p:cNvSpPr/>
          <p:nvPr/>
        </p:nvSpPr>
        <p:spPr>
          <a:xfrm>
            <a:off x="8577237" y="2850794"/>
            <a:ext cx="2582562" cy="1519928"/>
          </a:xfrm>
          <a:custGeom>
            <a:avLst/>
            <a:gdLst>
              <a:gd name="connsiteX0" fmla="*/ 642551 w 2582562"/>
              <a:gd name="connsiteY0" fmla="*/ 1519928 h 1519928"/>
              <a:gd name="connsiteX1" fmla="*/ 556054 w 2582562"/>
              <a:gd name="connsiteY1" fmla="*/ 1507571 h 1519928"/>
              <a:gd name="connsiteX2" fmla="*/ 444843 w 2582562"/>
              <a:gd name="connsiteY2" fmla="*/ 1470501 h 1519928"/>
              <a:gd name="connsiteX3" fmla="*/ 358346 w 2582562"/>
              <a:gd name="connsiteY3" fmla="*/ 1445788 h 1519928"/>
              <a:gd name="connsiteX4" fmla="*/ 321275 w 2582562"/>
              <a:gd name="connsiteY4" fmla="*/ 1421074 h 1519928"/>
              <a:gd name="connsiteX5" fmla="*/ 284205 w 2582562"/>
              <a:gd name="connsiteY5" fmla="*/ 1408717 h 1519928"/>
              <a:gd name="connsiteX6" fmla="*/ 210065 w 2582562"/>
              <a:gd name="connsiteY6" fmla="*/ 1359290 h 1519928"/>
              <a:gd name="connsiteX7" fmla="*/ 185351 w 2582562"/>
              <a:gd name="connsiteY7" fmla="*/ 1322220 h 1519928"/>
              <a:gd name="connsiteX8" fmla="*/ 148281 w 2582562"/>
              <a:gd name="connsiteY8" fmla="*/ 1297507 h 1519928"/>
              <a:gd name="connsiteX9" fmla="*/ 74140 w 2582562"/>
              <a:gd name="connsiteY9" fmla="*/ 1173939 h 1519928"/>
              <a:gd name="connsiteX10" fmla="*/ 61784 w 2582562"/>
              <a:gd name="connsiteY10" fmla="*/ 1136869 h 1519928"/>
              <a:gd name="connsiteX11" fmla="*/ 37070 w 2582562"/>
              <a:gd name="connsiteY11" fmla="*/ 1099798 h 1519928"/>
              <a:gd name="connsiteX12" fmla="*/ 0 w 2582562"/>
              <a:gd name="connsiteY12" fmla="*/ 963874 h 1519928"/>
              <a:gd name="connsiteX13" fmla="*/ 12357 w 2582562"/>
              <a:gd name="connsiteY13" fmla="*/ 914447 h 1519928"/>
              <a:gd name="connsiteX14" fmla="*/ 111211 w 2582562"/>
              <a:gd name="connsiteY14" fmla="*/ 840307 h 1519928"/>
              <a:gd name="connsiteX15" fmla="*/ 222421 w 2582562"/>
              <a:gd name="connsiteY15" fmla="*/ 778523 h 1519928"/>
              <a:gd name="connsiteX16" fmla="*/ 259492 w 2582562"/>
              <a:gd name="connsiteY16" fmla="*/ 790880 h 1519928"/>
              <a:gd name="connsiteX17" fmla="*/ 345989 w 2582562"/>
              <a:gd name="connsiteY17" fmla="*/ 815593 h 1519928"/>
              <a:gd name="connsiteX18" fmla="*/ 506627 w 2582562"/>
              <a:gd name="connsiteY18" fmla="*/ 877377 h 1519928"/>
              <a:gd name="connsiteX19" fmla="*/ 568411 w 2582562"/>
              <a:gd name="connsiteY19" fmla="*/ 889734 h 1519928"/>
              <a:gd name="connsiteX20" fmla="*/ 617838 w 2582562"/>
              <a:gd name="connsiteY20" fmla="*/ 902090 h 1519928"/>
              <a:gd name="connsiteX21" fmla="*/ 716692 w 2582562"/>
              <a:gd name="connsiteY21" fmla="*/ 877377 h 1519928"/>
              <a:gd name="connsiteX22" fmla="*/ 753762 w 2582562"/>
              <a:gd name="connsiteY22" fmla="*/ 852663 h 1519928"/>
              <a:gd name="connsiteX23" fmla="*/ 790832 w 2582562"/>
              <a:gd name="connsiteY23" fmla="*/ 815593 h 1519928"/>
              <a:gd name="connsiteX24" fmla="*/ 803189 w 2582562"/>
              <a:gd name="connsiteY24" fmla="*/ 778523 h 1519928"/>
              <a:gd name="connsiteX25" fmla="*/ 753762 w 2582562"/>
              <a:gd name="connsiteY25" fmla="*/ 692025 h 1519928"/>
              <a:gd name="connsiteX26" fmla="*/ 704335 w 2582562"/>
              <a:gd name="connsiteY26" fmla="*/ 654955 h 1519928"/>
              <a:gd name="connsiteX27" fmla="*/ 667265 w 2582562"/>
              <a:gd name="connsiteY27" fmla="*/ 642598 h 1519928"/>
              <a:gd name="connsiteX28" fmla="*/ 630194 w 2582562"/>
              <a:gd name="connsiteY28" fmla="*/ 617885 h 1519928"/>
              <a:gd name="connsiteX29" fmla="*/ 556054 w 2582562"/>
              <a:gd name="connsiteY29" fmla="*/ 556101 h 1519928"/>
              <a:gd name="connsiteX30" fmla="*/ 506627 w 2582562"/>
              <a:gd name="connsiteY30" fmla="*/ 543744 h 1519928"/>
              <a:gd name="connsiteX31" fmla="*/ 395416 w 2582562"/>
              <a:gd name="connsiteY31" fmla="*/ 506674 h 1519928"/>
              <a:gd name="connsiteX32" fmla="*/ 358346 w 2582562"/>
              <a:gd name="connsiteY32" fmla="*/ 494317 h 1519928"/>
              <a:gd name="connsiteX33" fmla="*/ 259492 w 2582562"/>
              <a:gd name="connsiteY33" fmla="*/ 457247 h 1519928"/>
              <a:gd name="connsiteX34" fmla="*/ 210065 w 2582562"/>
              <a:gd name="connsiteY34" fmla="*/ 432534 h 1519928"/>
              <a:gd name="connsiteX35" fmla="*/ 98854 w 2582562"/>
              <a:gd name="connsiteY35" fmla="*/ 395463 h 1519928"/>
              <a:gd name="connsiteX36" fmla="*/ 61784 w 2582562"/>
              <a:gd name="connsiteY36" fmla="*/ 370750 h 1519928"/>
              <a:gd name="connsiteX37" fmla="*/ 49427 w 2582562"/>
              <a:gd name="connsiteY37" fmla="*/ 333680 h 1519928"/>
              <a:gd name="connsiteX38" fmla="*/ 24713 w 2582562"/>
              <a:gd name="connsiteY38" fmla="*/ 296609 h 1519928"/>
              <a:gd name="connsiteX39" fmla="*/ 37070 w 2582562"/>
              <a:gd name="connsiteY39" fmla="*/ 222469 h 1519928"/>
              <a:gd name="connsiteX40" fmla="*/ 86497 w 2582562"/>
              <a:gd name="connsiteY40" fmla="*/ 185398 h 1519928"/>
              <a:gd name="connsiteX41" fmla="*/ 185351 w 2582562"/>
              <a:gd name="connsiteY41" fmla="*/ 160685 h 1519928"/>
              <a:gd name="connsiteX42" fmla="*/ 457200 w 2582562"/>
              <a:gd name="connsiteY42" fmla="*/ 173042 h 1519928"/>
              <a:gd name="connsiteX43" fmla="*/ 494270 w 2582562"/>
              <a:gd name="connsiteY43" fmla="*/ 185398 h 1519928"/>
              <a:gd name="connsiteX44" fmla="*/ 593124 w 2582562"/>
              <a:gd name="connsiteY44" fmla="*/ 210112 h 1519928"/>
              <a:gd name="connsiteX45" fmla="*/ 679621 w 2582562"/>
              <a:gd name="connsiteY45" fmla="*/ 234825 h 1519928"/>
              <a:gd name="connsiteX46" fmla="*/ 729048 w 2582562"/>
              <a:gd name="connsiteY46" fmla="*/ 247182 h 1519928"/>
              <a:gd name="connsiteX47" fmla="*/ 803189 w 2582562"/>
              <a:gd name="connsiteY47" fmla="*/ 271896 h 1519928"/>
              <a:gd name="connsiteX48" fmla="*/ 840259 w 2582562"/>
              <a:gd name="connsiteY48" fmla="*/ 284252 h 1519928"/>
              <a:gd name="connsiteX49" fmla="*/ 914400 w 2582562"/>
              <a:gd name="connsiteY49" fmla="*/ 308966 h 1519928"/>
              <a:gd name="connsiteX50" fmla="*/ 963827 w 2582562"/>
              <a:gd name="connsiteY50" fmla="*/ 321323 h 1519928"/>
              <a:gd name="connsiteX51" fmla="*/ 1099751 w 2582562"/>
              <a:gd name="connsiteY51" fmla="*/ 346036 h 1519928"/>
              <a:gd name="connsiteX52" fmla="*/ 1248032 w 2582562"/>
              <a:gd name="connsiteY52" fmla="*/ 383107 h 1519928"/>
              <a:gd name="connsiteX53" fmla="*/ 1297459 w 2582562"/>
              <a:gd name="connsiteY53" fmla="*/ 407820 h 1519928"/>
              <a:gd name="connsiteX54" fmla="*/ 1421027 w 2582562"/>
              <a:gd name="connsiteY54" fmla="*/ 432534 h 1519928"/>
              <a:gd name="connsiteX55" fmla="*/ 1556951 w 2582562"/>
              <a:gd name="connsiteY55" fmla="*/ 469604 h 1519928"/>
              <a:gd name="connsiteX56" fmla="*/ 1705232 w 2582562"/>
              <a:gd name="connsiteY56" fmla="*/ 519031 h 1519928"/>
              <a:gd name="connsiteX57" fmla="*/ 1853513 w 2582562"/>
              <a:gd name="connsiteY57" fmla="*/ 568458 h 1519928"/>
              <a:gd name="connsiteX58" fmla="*/ 1977081 w 2582562"/>
              <a:gd name="connsiteY58" fmla="*/ 593171 h 1519928"/>
              <a:gd name="connsiteX59" fmla="*/ 2026508 w 2582562"/>
              <a:gd name="connsiteY59" fmla="*/ 605528 h 1519928"/>
              <a:gd name="connsiteX60" fmla="*/ 2100648 w 2582562"/>
              <a:gd name="connsiteY60" fmla="*/ 630242 h 1519928"/>
              <a:gd name="connsiteX61" fmla="*/ 2187146 w 2582562"/>
              <a:gd name="connsiteY61" fmla="*/ 642598 h 1519928"/>
              <a:gd name="connsiteX62" fmla="*/ 2458994 w 2582562"/>
              <a:gd name="connsiteY62" fmla="*/ 630242 h 1519928"/>
              <a:gd name="connsiteX63" fmla="*/ 2533135 w 2582562"/>
              <a:gd name="connsiteY63" fmla="*/ 605528 h 1519928"/>
              <a:gd name="connsiteX64" fmla="*/ 2570205 w 2582562"/>
              <a:gd name="connsiteY64" fmla="*/ 593171 h 1519928"/>
              <a:gd name="connsiteX65" fmla="*/ 2582562 w 2582562"/>
              <a:gd name="connsiteY65" fmla="*/ 556101 h 1519928"/>
              <a:gd name="connsiteX66" fmla="*/ 2520778 w 2582562"/>
              <a:gd name="connsiteY66" fmla="*/ 395463 h 1519928"/>
              <a:gd name="connsiteX67" fmla="*/ 2483708 w 2582562"/>
              <a:gd name="connsiteY67" fmla="*/ 370750 h 1519928"/>
              <a:gd name="connsiteX68" fmla="*/ 2446638 w 2582562"/>
              <a:gd name="connsiteY68" fmla="*/ 333680 h 1519928"/>
              <a:gd name="connsiteX69" fmla="*/ 2409567 w 2582562"/>
              <a:gd name="connsiteY69" fmla="*/ 321323 h 1519928"/>
              <a:gd name="connsiteX70" fmla="*/ 2360140 w 2582562"/>
              <a:gd name="connsiteY70" fmla="*/ 296609 h 1519928"/>
              <a:gd name="connsiteX71" fmla="*/ 2261286 w 2582562"/>
              <a:gd name="connsiteY71" fmla="*/ 259539 h 1519928"/>
              <a:gd name="connsiteX72" fmla="*/ 2224216 w 2582562"/>
              <a:gd name="connsiteY72" fmla="*/ 234825 h 1519928"/>
              <a:gd name="connsiteX73" fmla="*/ 2150075 w 2582562"/>
              <a:gd name="connsiteY73" fmla="*/ 210112 h 1519928"/>
              <a:gd name="connsiteX74" fmla="*/ 2113005 w 2582562"/>
              <a:gd name="connsiteY74" fmla="*/ 197755 h 1519928"/>
              <a:gd name="connsiteX75" fmla="*/ 2014151 w 2582562"/>
              <a:gd name="connsiteY75" fmla="*/ 173042 h 1519928"/>
              <a:gd name="connsiteX76" fmla="*/ 1940011 w 2582562"/>
              <a:gd name="connsiteY76" fmla="*/ 148328 h 1519928"/>
              <a:gd name="connsiteX77" fmla="*/ 1841157 w 2582562"/>
              <a:gd name="connsiteY77" fmla="*/ 123615 h 1519928"/>
              <a:gd name="connsiteX78" fmla="*/ 1754659 w 2582562"/>
              <a:gd name="connsiteY78" fmla="*/ 98901 h 1519928"/>
              <a:gd name="connsiteX79" fmla="*/ 1680519 w 2582562"/>
              <a:gd name="connsiteY79" fmla="*/ 86544 h 1519928"/>
              <a:gd name="connsiteX80" fmla="*/ 1544594 w 2582562"/>
              <a:gd name="connsiteY80" fmla="*/ 49474 h 1519928"/>
              <a:gd name="connsiteX81" fmla="*/ 1433384 w 2582562"/>
              <a:gd name="connsiteY81" fmla="*/ 24761 h 1519928"/>
              <a:gd name="connsiteX82" fmla="*/ 1383957 w 2582562"/>
              <a:gd name="connsiteY82" fmla="*/ 47 h 151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2582562" h="1519928">
                <a:moveTo>
                  <a:pt x="642551" y="1519928"/>
                </a:moveTo>
                <a:cubicBezTo>
                  <a:pt x="613719" y="1515809"/>
                  <a:pt x="584433" y="1514120"/>
                  <a:pt x="556054" y="1507571"/>
                </a:cubicBezTo>
                <a:cubicBezTo>
                  <a:pt x="395386" y="1470494"/>
                  <a:pt x="543712" y="1495219"/>
                  <a:pt x="444843" y="1470501"/>
                </a:cubicBezTo>
                <a:cubicBezTo>
                  <a:pt x="382780" y="1454985"/>
                  <a:pt x="411527" y="1463514"/>
                  <a:pt x="358346" y="1445788"/>
                </a:cubicBezTo>
                <a:cubicBezTo>
                  <a:pt x="345989" y="1437550"/>
                  <a:pt x="334558" y="1427716"/>
                  <a:pt x="321275" y="1421074"/>
                </a:cubicBezTo>
                <a:cubicBezTo>
                  <a:pt x="309625" y="1415249"/>
                  <a:pt x="295591" y="1415043"/>
                  <a:pt x="284205" y="1408717"/>
                </a:cubicBezTo>
                <a:cubicBezTo>
                  <a:pt x="258241" y="1394292"/>
                  <a:pt x="210065" y="1359290"/>
                  <a:pt x="210065" y="1359290"/>
                </a:cubicBezTo>
                <a:cubicBezTo>
                  <a:pt x="201827" y="1346933"/>
                  <a:pt x="195852" y="1332721"/>
                  <a:pt x="185351" y="1322220"/>
                </a:cubicBezTo>
                <a:cubicBezTo>
                  <a:pt x="174850" y="1311719"/>
                  <a:pt x="158060" y="1308683"/>
                  <a:pt x="148281" y="1297507"/>
                </a:cubicBezTo>
                <a:cubicBezTo>
                  <a:pt x="123688" y="1269400"/>
                  <a:pt x="90399" y="1211878"/>
                  <a:pt x="74140" y="1173939"/>
                </a:cubicBezTo>
                <a:cubicBezTo>
                  <a:pt x="69009" y="1161967"/>
                  <a:pt x="67609" y="1148519"/>
                  <a:pt x="61784" y="1136869"/>
                </a:cubicBezTo>
                <a:cubicBezTo>
                  <a:pt x="55142" y="1123586"/>
                  <a:pt x="45308" y="1112155"/>
                  <a:pt x="37070" y="1099798"/>
                </a:cubicBezTo>
                <a:cubicBezTo>
                  <a:pt x="9198" y="988308"/>
                  <a:pt x="23098" y="1033166"/>
                  <a:pt x="0" y="963874"/>
                </a:cubicBezTo>
                <a:cubicBezTo>
                  <a:pt x="4119" y="947398"/>
                  <a:pt x="996" y="927070"/>
                  <a:pt x="12357" y="914447"/>
                </a:cubicBezTo>
                <a:cubicBezTo>
                  <a:pt x="39911" y="883831"/>
                  <a:pt x="76940" y="863155"/>
                  <a:pt x="111211" y="840307"/>
                </a:cubicBezTo>
                <a:cubicBezTo>
                  <a:pt x="196189" y="783655"/>
                  <a:pt x="157173" y="800273"/>
                  <a:pt x="222421" y="778523"/>
                </a:cubicBezTo>
                <a:cubicBezTo>
                  <a:pt x="234778" y="782642"/>
                  <a:pt x="246968" y="787302"/>
                  <a:pt x="259492" y="790880"/>
                </a:cubicBezTo>
                <a:cubicBezTo>
                  <a:pt x="300512" y="802600"/>
                  <a:pt x="308947" y="800776"/>
                  <a:pt x="345989" y="815593"/>
                </a:cubicBezTo>
                <a:cubicBezTo>
                  <a:pt x="421643" y="845855"/>
                  <a:pt x="431617" y="856919"/>
                  <a:pt x="506627" y="877377"/>
                </a:cubicBezTo>
                <a:cubicBezTo>
                  <a:pt x="526889" y="882903"/>
                  <a:pt x="547909" y="885178"/>
                  <a:pt x="568411" y="889734"/>
                </a:cubicBezTo>
                <a:cubicBezTo>
                  <a:pt x="584989" y="893418"/>
                  <a:pt x="601362" y="897971"/>
                  <a:pt x="617838" y="902090"/>
                </a:cubicBezTo>
                <a:cubicBezTo>
                  <a:pt x="641339" y="897390"/>
                  <a:pt x="691360" y="890043"/>
                  <a:pt x="716692" y="877377"/>
                </a:cubicBezTo>
                <a:cubicBezTo>
                  <a:pt x="729975" y="870735"/>
                  <a:pt x="742353" y="862170"/>
                  <a:pt x="753762" y="852663"/>
                </a:cubicBezTo>
                <a:cubicBezTo>
                  <a:pt x="767187" y="841476"/>
                  <a:pt x="778475" y="827950"/>
                  <a:pt x="790832" y="815593"/>
                </a:cubicBezTo>
                <a:cubicBezTo>
                  <a:pt x="794951" y="803236"/>
                  <a:pt x="803189" y="791548"/>
                  <a:pt x="803189" y="778523"/>
                </a:cubicBezTo>
                <a:cubicBezTo>
                  <a:pt x="803189" y="733182"/>
                  <a:pt x="785764" y="719455"/>
                  <a:pt x="753762" y="692025"/>
                </a:cubicBezTo>
                <a:cubicBezTo>
                  <a:pt x="738126" y="678622"/>
                  <a:pt x="722216" y="665173"/>
                  <a:pt x="704335" y="654955"/>
                </a:cubicBezTo>
                <a:cubicBezTo>
                  <a:pt x="693026" y="648493"/>
                  <a:pt x="678915" y="648423"/>
                  <a:pt x="667265" y="642598"/>
                </a:cubicBezTo>
                <a:cubicBezTo>
                  <a:pt x="653982" y="635956"/>
                  <a:pt x="641603" y="627392"/>
                  <a:pt x="630194" y="617885"/>
                </a:cubicBezTo>
                <a:cubicBezTo>
                  <a:pt x="598758" y="591689"/>
                  <a:pt x="593952" y="572343"/>
                  <a:pt x="556054" y="556101"/>
                </a:cubicBezTo>
                <a:cubicBezTo>
                  <a:pt x="540444" y="549411"/>
                  <a:pt x="522894" y="548624"/>
                  <a:pt x="506627" y="543744"/>
                </a:cubicBezTo>
                <a:cubicBezTo>
                  <a:pt x="506580" y="543730"/>
                  <a:pt x="413974" y="512860"/>
                  <a:pt x="395416" y="506674"/>
                </a:cubicBezTo>
                <a:cubicBezTo>
                  <a:pt x="383059" y="502555"/>
                  <a:pt x="369996" y="500142"/>
                  <a:pt x="358346" y="494317"/>
                </a:cubicBezTo>
                <a:cubicBezTo>
                  <a:pt x="220735" y="425513"/>
                  <a:pt x="394087" y="507720"/>
                  <a:pt x="259492" y="457247"/>
                </a:cubicBezTo>
                <a:cubicBezTo>
                  <a:pt x="242245" y="450779"/>
                  <a:pt x="226898" y="440015"/>
                  <a:pt x="210065" y="432534"/>
                </a:cubicBezTo>
                <a:cubicBezTo>
                  <a:pt x="150237" y="405944"/>
                  <a:pt x="156230" y="409807"/>
                  <a:pt x="98854" y="395463"/>
                </a:cubicBezTo>
                <a:cubicBezTo>
                  <a:pt x="86497" y="387225"/>
                  <a:pt x="71061" y="382346"/>
                  <a:pt x="61784" y="370750"/>
                </a:cubicBezTo>
                <a:cubicBezTo>
                  <a:pt x="53647" y="360579"/>
                  <a:pt x="55252" y="345330"/>
                  <a:pt x="49427" y="333680"/>
                </a:cubicBezTo>
                <a:cubicBezTo>
                  <a:pt x="42785" y="320397"/>
                  <a:pt x="32951" y="308966"/>
                  <a:pt x="24713" y="296609"/>
                </a:cubicBezTo>
                <a:cubicBezTo>
                  <a:pt x="28832" y="271896"/>
                  <a:pt x="24903" y="244370"/>
                  <a:pt x="37070" y="222469"/>
                </a:cubicBezTo>
                <a:cubicBezTo>
                  <a:pt x="47072" y="204466"/>
                  <a:pt x="68616" y="195616"/>
                  <a:pt x="86497" y="185398"/>
                </a:cubicBezTo>
                <a:cubicBezTo>
                  <a:pt x="106954" y="173709"/>
                  <a:pt x="169712" y="163813"/>
                  <a:pt x="185351" y="160685"/>
                </a:cubicBezTo>
                <a:cubicBezTo>
                  <a:pt x="275967" y="164804"/>
                  <a:pt x="366779" y="165808"/>
                  <a:pt x="457200" y="173042"/>
                </a:cubicBezTo>
                <a:cubicBezTo>
                  <a:pt x="470184" y="174081"/>
                  <a:pt x="481704" y="181971"/>
                  <a:pt x="494270" y="185398"/>
                </a:cubicBezTo>
                <a:cubicBezTo>
                  <a:pt x="527039" y="194335"/>
                  <a:pt x="560465" y="200781"/>
                  <a:pt x="593124" y="210112"/>
                </a:cubicBezTo>
                <a:lnTo>
                  <a:pt x="679621" y="234825"/>
                </a:lnTo>
                <a:cubicBezTo>
                  <a:pt x="696005" y="239293"/>
                  <a:pt x="712781" y="242302"/>
                  <a:pt x="729048" y="247182"/>
                </a:cubicBezTo>
                <a:cubicBezTo>
                  <a:pt x="754000" y="254668"/>
                  <a:pt x="778475" y="263658"/>
                  <a:pt x="803189" y="271896"/>
                </a:cubicBezTo>
                <a:lnTo>
                  <a:pt x="840259" y="284252"/>
                </a:lnTo>
                <a:lnTo>
                  <a:pt x="914400" y="308966"/>
                </a:lnTo>
                <a:cubicBezTo>
                  <a:pt x="930876" y="313085"/>
                  <a:pt x="947249" y="317639"/>
                  <a:pt x="963827" y="321323"/>
                </a:cubicBezTo>
                <a:cubicBezTo>
                  <a:pt x="1015645" y="332838"/>
                  <a:pt x="1046090" y="337093"/>
                  <a:pt x="1099751" y="346036"/>
                </a:cubicBezTo>
                <a:cubicBezTo>
                  <a:pt x="1211364" y="401844"/>
                  <a:pt x="1072338" y="339184"/>
                  <a:pt x="1248032" y="383107"/>
                </a:cubicBezTo>
                <a:cubicBezTo>
                  <a:pt x="1265902" y="387575"/>
                  <a:pt x="1279747" y="402760"/>
                  <a:pt x="1297459" y="407820"/>
                </a:cubicBezTo>
                <a:cubicBezTo>
                  <a:pt x="1337848" y="419360"/>
                  <a:pt x="1382026" y="416934"/>
                  <a:pt x="1421027" y="432534"/>
                </a:cubicBezTo>
                <a:cubicBezTo>
                  <a:pt x="1506073" y="466552"/>
                  <a:pt x="1460932" y="453600"/>
                  <a:pt x="1556951" y="469604"/>
                </a:cubicBezTo>
                <a:cubicBezTo>
                  <a:pt x="1675062" y="516847"/>
                  <a:pt x="1558898" y="472820"/>
                  <a:pt x="1705232" y="519031"/>
                </a:cubicBezTo>
                <a:cubicBezTo>
                  <a:pt x="1754914" y="534720"/>
                  <a:pt x="1802424" y="558240"/>
                  <a:pt x="1853513" y="568458"/>
                </a:cubicBezTo>
                <a:cubicBezTo>
                  <a:pt x="1894702" y="576696"/>
                  <a:pt x="1936330" y="582983"/>
                  <a:pt x="1977081" y="593171"/>
                </a:cubicBezTo>
                <a:cubicBezTo>
                  <a:pt x="1993557" y="597290"/>
                  <a:pt x="2010242" y="600648"/>
                  <a:pt x="2026508" y="605528"/>
                </a:cubicBezTo>
                <a:cubicBezTo>
                  <a:pt x="2051460" y="613014"/>
                  <a:pt x="2074860" y="626558"/>
                  <a:pt x="2100648" y="630242"/>
                </a:cubicBezTo>
                <a:lnTo>
                  <a:pt x="2187146" y="642598"/>
                </a:lnTo>
                <a:cubicBezTo>
                  <a:pt x="2277762" y="638479"/>
                  <a:pt x="2368801" y="639906"/>
                  <a:pt x="2458994" y="630242"/>
                </a:cubicBezTo>
                <a:cubicBezTo>
                  <a:pt x="2484896" y="627467"/>
                  <a:pt x="2508421" y="613766"/>
                  <a:pt x="2533135" y="605528"/>
                </a:cubicBezTo>
                <a:lnTo>
                  <a:pt x="2570205" y="593171"/>
                </a:lnTo>
                <a:cubicBezTo>
                  <a:pt x="2574324" y="580814"/>
                  <a:pt x="2582562" y="569126"/>
                  <a:pt x="2582562" y="556101"/>
                </a:cubicBezTo>
                <a:cubicBezTo>
                  <a:pt x="2582562" y="504830"/>
                  <a:pt x="2569475" y="427927"/>
                  <a:pt x="2520778" y="395463"/>
                </a:cubicBezTo>
                <a:cubicBezTo>
                  <a:pt x="2508421" y="387225"/>
                  <a:pt x="2495117" y="380257"/>
                  <a:pt x="2483708" y="370750"/>
                </a:cubicBezTo>
                <a:cubicBezTo>
                  <a:pt x="2470283" y="359563"/>
                  <a:pt x="2461178" y="343373"/>
                  <a:pt x="2446638" y="333680"/>
                </a:cubicBezTo>
                <a:cubicBezTo>
                  <a:pt x="2435800" y="326455"/>
                  <a:pt x="2421539" y="326454"/>
                  <a:pt x="2409567" y="321323"/>
                </a:cubicBezTo>
                <a:cubicBezTo>
                  <a:pt x="2392636" y="314067"/>
                  <a:pt x="2377071" y="303865"/>
                  <a:pt x="2360140" y="296609"/>
                </a:cubicBezTo>
                <a:cubicBezTo>
                  <a:pt x="2285281" y="264526"/>
                  <a:pt x="2363681" y="310736"/>
                  <a:pt x="2261286" y="259539"/>
                </a:cubicBezTo>
                <a:cubicBezTo>
                  <a:pt x="2248003" y="252897"/>
                  <a:pt x="2237787" y="240857"/>
                  <a:pt x="2224216" y="234825"/>
                </a:cubicBezTo>
                <a:cubicBezTo>
                  <a:pt x="2200411" y="224245"/>
                  <a:pt x="2174789" y="218350"/>
                  <a:pt x="2150075" y="210112"/>
                </a:cubicBezTo>
                <a:cubicBezTo>
                  <a:pt x="2137718" y="205993"/>
                  <a:pt x="2125641" y="200914"/>
                  <a:pt x="2113005" y="197755"/>
                </a:cubicBezTo>
                <a:cubicBezTo>
                  <a:pt x="2080054" y="189517"/>
                  <a:pt x="2046373" y="183783"/>
                  <a:pt x="2014151" y="173042"/>
                </a:cubicBezTo>
                <a:cubicBezTo>
                  <a:pt x="1989438" y="164804"/>
                  <a:pt x="1965283" y="154646"/>
                  <a:pt x="1940011" y="148328"/>
                </a:cubicBezTo>
                <a:cubicBezTo>
                  <a:pt x="1907060" y="140090"/>
                  <a:pt x="1873379" y="134356"/>
                  <a:pt x="1841157" y="123615"/>
                </a:cubicBezTo>
                <a:cubicBezTo>
                  <a:pt x="1805826" y="111838"/>
                  <a:pt x="1793448" y="106659"/>
                  <a:pt x="1754659" y="98901"/>
                </a:cubicBezTo>
                <a:cubicBezTo>
                  <a:pt x="1730091" y="93987"/>
                  <a:pt x="1705017" y="91794"/>
                  <a:pt x="1680519" y="86544"/>
                </a:cubicBezTo>
                <a:cubicBezTo>
                  <a:pt x="1504318" y="48787"/>
                  <a:pt x="1638703" y="76363"/>
                  <a:pt x="1544594" y="49474"/>
                </a:cubicBezTo>
                <a:cubicBezTo>
                  <a:pt x="1503870" y="37839"/>
                  <a:pt x="1475860" y="33256"/>
                  <a:pt x="1433384" y="24761"/>
                </a:cubicBezTo>
                <a:cubicBezTo>
                  <a:pt x="1392886" y="-2238"/>
                  <a:pt x="1411164" y="47"/>
                  <a:pt x="1383957" y="47"/>
                </a:cubicBezTo>
              </a:path>
            </a:pathLst>
          </a:custGeom>
          <a:noFill/>
          <a:ln w="4445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9259544" y="4314761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Oval 23"/>
          <p:cNvSpPr/>
          <p:nvPr/>
        </p:nvSpPr>
        <p:spPr>
          <a:xfrm>
            <a:off x="9854806" y="2764266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9922166" y="2491537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</a:t>
            </a:r>
            <a:endParaRPr lang="en-US" sz="2400" b="1" dirty="0"/>
          </a:p>
        </p:txBody>
      </p:sp>
      <p:sp>
        <p:nvSpPr>
          <p:cNvPr id="37" name="TextBox 36"/>
          <p:cNvSpPr txBox="1"/>
          <p:nvPr/>
        </p:nvSpPr>
        <p:spPr>
          <a:xfrm>
            <a:off x="9446787" y="4178325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</a:t>
            </a:r>
            <a:endParaRPr lang="en-US" sz="2400" b="1" dirty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7900801" y="4422761"/>
            <a:ext cx="1412743" cy="719961"/>
          </a:xfrm>
          <a:prstGeom prst="straightConnector1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9344669" y="4922790"/>
            <a:ext cx="0" cy="369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9893410" y="4928045"/>
            <a:ext cx="0" cy="369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9171035" y="5230778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702902" y="5230778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11094428" y="4886413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413989" y="2542830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0" name="Straight Connector 49"/>
          <p:cNvCxnSpPr/>
          <p:nvPr/>
        </p:nvCxnSpPr>
        <p:spPr>
          <a:xfrm>
            <a:off x="7721735" y="2829072"/>
            <a:ext cx="3664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7732247" y="4342615"/>
            <a:ext cx="3664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7407158" y="4060459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Instantaneous velocity and speed…</a:t>
            </a:r>
            <a:endParaRPr lang="en-US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6624337" cy="212962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Pick a point P along the object’s path and displace the object by an </a:t>
                </a:r>
                <a:r>
                  <a:rPr lang="en-US" b="1" dirty="0"/>
                  <a:t>infinitesimal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Δ</m:t>
                    </m:r>
                    <m:acc>
                      <m:accPr>
                        <m:chr m:val="⃑"/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AU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sz="2800" dirty="0"/>
                  <a:t> </a:t>
                </a:r>
                <a:r>
                  <a:rPr lang="en-US" dirty="0"/>
                  <a:t>in time interval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800" dirty="0"/>
                  <a:t> towards B.</a:t>
                </a:r>
                <a:endParaRPr lang="en-US" sz="2800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6624337" cy="2129624"/>
              </a:xfrm>
              <a:blipFill rotWithShape="1">
                <a:blip r:embed="rId1"/>
                <a:stretch>
                  <a:fillRect l="-10" b="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6" name="Straight Arrow Connector 55"/>
          <p:cNvCxnSpPr/>
          <p:nvPr/>
        </p:nvCxnSpPr>
        <p:spPr>
          <a:xfrm flipV="1">
            <a:off x="7895544" y="2200354"/>
            <a:ext cx="0" cy="29218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7906056" y="5122230"/>
            <a:ext cx="305851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7914827" y="189238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7599115" y="495805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en-US" dirty="0"/>
          </a:p>
        </p:txBody>
      </p:sp>
      <p:sp>
        <p:nvSpPr>
          <p:cNvPr id="69" name="Freeform 68"/>
          <p:cNvSpPr/>
          <p:nvPr/>
        </p:nvSpPr>
        <p:spPr>
          <a:xfrm>
            <a:off x="8577237" y="2850794"/>
            <a:ext cx="2582562" cy="1519928"/>
          </a:xfrm>
          <a:custGeom>
            <a:avLst/>
            <a:gdLst>
              <a:gd name="connsiteX0" fmla="*/ 642551 w 2582562"/>
              <a:gd name="connsiteY0" fmla="*/ 1519928 h 1519928"/>
              <a:gd name="connsiteX1" fmla="*/ 556054 w 2582562"/>
              <a:gd name="connsiteY1" fmla="*/ 1507571 h 1519928"/>
              <a:gd name="connsiteX2" fmla="*/ 444843 w 2582562"/>
              <a:gd name="connsiteY2" fmla="*/ 1470501 h 1519928"/>
              <a:gd name="connsiteX3" fmla="*/ 358346 w 2582562"/>
              <a:gd name="connsiteY3" fmla="*/ 1445788 h 1519928"/>
              <a:gd name="connsiteX4" fmla="*/ 321275 w 2582562"/>
              <a:gd name="connsiteY4" fmla="*/ 1421074 h 1519928"/>
              <a:gd name="connsiteX5" fmla="*/ 284205 w 2582562"/>
              <a:gd name="connsiteY5" fmla="*/ 1408717 h 1519928"/>
              <a:gd name="connsiteX6" fmla="*/ 210065 w 2582562"/>
              <a:gd name="connsiteY6" fmla="*/ 1359290 h 1519928"/>
              <a:gd name="connsiteX7" fmla="*/ 185351 w 2582562"/>
              <a:gd name="connsiteY7" fmla="*/ 1322220 h 1519928"/>
              <a:gd name="connsiteX8" fmla="*/ 148281 w 2582562"/>
              <a:gd name="connsiteY8" fmla="*/ 1297507 h 1519928"/>
              <a:gd name="connsiteX9" fmla="*/ 74140 w 2582562"/>
              <a:gd name="connsiteY9" fmla="*/ 1173939 h 1519928"/>
              <a:gd name="connsiteX10" fmla="*/ 61784 w 2582562"/>
              <a:gd name="connsiteY10" fmla="*/ 1136869 h 1519928"/>
              <a:gd name="connsiteX11" fmla="*/ 37070 w 2582562"/>
              <a:gd name="connsiteY11" fmla="*/ 1099798 h 1519928"/>
              <a:gd name="connsiteX12" fmla="*/ 0 w 2582562"/>
              <a:gd name="connsiteY12" fmla="*/ 963874 h 1519928"/>
              <a:gd name="connsiteX13" fmla="*/ 12357 w 2582562"/>
              <a:gd name="connsiteY13" fmla="*/ 914447 h 1519928"/>
              <a:gd name="connsiteX14" fmla="*/ 111211 w 2582562"/>
              <a:gd name="connsiteY14" fmla="*/ 840307 h 1519928"/>
              <a:gd name="connsiteX15" fmla="*/ 222421 w 2582562"/>
              <a:gd name="connsiteY15" fmla="*/ 778523 h 1519928"/>
              <a:gd name="connsiteX16" fmla="*/ 259492 w 2582562"/>
              <a:gd name="connsiteY16" fmla="*/ 790880 h 1519928"/>
              <a:gd name="connsiteX17" fmla="*/ 345989 w 2582562"/>
              <a:gd name="connsiteY17" fmla="*/ 815593 h 1519928"/>
              <a:gd name="connsiteX18" fmla="*/ 506627 w 2582562"/>
              <a:gd name="connsiteY18" fmla="*/ 877377 h 1519928"/>
              <a:gd name="connsiteX19" fmla="*/ 568411 w 2582562"/>
              <a:gd name="connsiteY19" fmla="*/ 889734 h 1519928"/>
              <a:gd name="connsiteX20" fmla="*/ 617838 w 2582562"/>
              <a:gd name="connsiteY20" fmla="*/ 902090 h 1519928"/>
              <a:gd name="connsiteX21" fmla="*/ 716692 w 2582562"/>
              <a:gd name="connsiteY21" fmla="*/ 877377 h 1519928"/>
              <a:gd name="connsiteX22" fmla="*/ 753762 w 2582562"/>
              <a:gd name="connsiteY22" fmla="*/ 852663 h 1519928"/>
              <a:gd name="connsiteX23" fmla="*/ 790832 w 2582562"/>
              <a:gd name="connsiteY23" fmla="*/ 815593 h 1519928"/>
              <a:gd name="connsiteX24" fmla="*/ 803189 w 2582562"/>
              <a:gd name="connsiteY24" fmla="*/ 778523 h 1519928"/>
              <a:gd name="connsiteX25" fmla="*/ 753762 w 2582562"/>
              <a:gd name="connsiteY25" fmla="*/ 692025 h 1519928"/>
              <a:gd name="connsiteX26" fmla="*/ 704335 w 2582562"/>
              <a:gd name="connsiteY26" fmla="*/ 654955 h 1519928"/>
              <a:gd name="connsiteX27" fmla="*/ 667265 w 2582562"/>
              <a:gd name="connsiteY27" fmla="*/ 642598 h 1519928"/>
              <a:gd name="connsiteX28" fmla="*/ 630194 w 2582562"/>
              <a:gd name="connsiteY28" fmla="*/ 617885 h 1519928"/>
              <a:gd name="connsiteX29" fmla="*/ 556054 w 2582562"/>
              <a:gd name="connsiteY29" fmla="*/ 556101 h 1519928"/>
              <a:gd name="connsiteX30" fmla="*/ 506627 w 2582562"/>
              <a:gd name="connsiteY30" fmla="*/ 543744 h 1519928"/>
              <a:gd name="connsiteX31" fmla="*/ 395416 w 2582562"/>
              <a:gd name="connsiteY31" fmla="*/ 506674 h 1519928"/>
              <a:gd name="connsiteX32" fmla="*/ 358346 w 2582562"/>
              <a:gd name="connsiteY32" fmla="*/ 494317 h 1519928"/>
              <a:gd name="connsiteX33" fmla="*/ 259492 w 2582562"/>
              <a:gd name="connsiteY33" fmla="*/ 457247 h 1519928"/>
              <a:gd name="connsiteX34" fmla="*/ 210065 w 2582562"/>
              <a:gd name="connsiteY34" fmla="*/ 432534 h 1519928"/>
              <a:gd name="connsiteX35" fmla="*/ 98854 w 2582562"/>
              <a:gd name="connsiteY35" fmla="*/ 395463 h 1519928"/>
              <a:gd name="connsiteX36" fmla="*/ 61784 w 2582562"/>
              <a:gd name="connsiteY36" fmla="*/ 370750 h 1519928"/>
              <a:gd name="connsiteX37" fmla="*/ 49427 w 2582562"/>
              <a:gd name="connsiteY37" fmla="*/ 333680 h 1519928"/>
              <a:gd name="connsiteX38" fmla="*/ 24713 w 2582562"/>
              <a:gd name="connsiteY38" fmla="*/ 296609 h 1519928"/>
              <a:gd name="connsiteX39" fmla="*/ 37070 w 2582562"/>
              <a:gd name="connsiteY39" fmla="*/ 222469 h 1519928"/>
              <a:gd name="connsiteX40" fmla="*/ 86497 w 2582562"/>
              <a:gd name="connsiteY40" fmla="*/ 185398 h 1519928"/>
              <a:gd name="connsiteX41" fmla="*/ 185351 w 2582562"/>
              <a:gd name="connsiteY41" fmla="*/ 160685 h 1519928"/>
              <a:gd name="connsiteX42" fmla="*/ 457200 w 2582562"/>
              <a:gd name="connsiteY42" fmla="*/ 173042 h 1519928"/>
              <a:gd name="connsiteX43" fmla="*/ 494270 w 2582562"/>
              <a:gd name="connsiteY43" fmla="*/ 185398 h 1519928"/>
              <a:gd name="connsiteX44" fmla="*/ 593124 w 2582562"/>
              <a:gd name="connsiteY44" fmla="*/ 210112 h 1519928"/>
              <a:gd name="connsiteX45" fmla="*/ 679621 w 2582562"/>
              <a:gd name="connsiteY45" fmla="*/ 234825 h 1519928"/>
              <a:gd name="connsiteX46" fmla="*/ 729048 w 2582562"/>
              <a:gd name="connsiteY46" fmla="*/ 247182 h 1519928"/>
              <a:gd name="connsiteX47" fmla="*/ 803189 w 2582562"/>
              <a:gd name="connsiteY47" fmla="*/ 271896 h 1519928"/>
              <a:gd name="connsiteX48" fmla="*/ 840259 w 2582562"/>
              <a:gd name="connsiteY48" fmla="*/ 284252 h 1519928"/>
              <a:gd name="connsiteX49" fmla="*/ 914400 w 2582562"/>
              <a:gd name="connsiteY49" fmla="*/ 308966 h 1519928"/>
              <a:gd name="connsiteX50" fmla="*/ 963827 w 2582562"/>
              <a:gd name="connsiteY50" fmla="*/ 321323 h 1519928"/>
              <a:gd name="connsiteX51" fmla="*/ 1099751 w 2582562"/>
              <a:gd name="connsiteY51" fmla="*/ 346036 h 1519928"/>
              <a:gd name="connsiteX52" fmla="*/ 1248032 w 2582562"/>
              <a:gd name="connsiteY52" fmla="*/ 383107 h 1519928"/>
              <a:gd name="connsiteX53" fmla="*/ 1297459 w 2582562"/>
              <a:gd name="connsiteY53" fmla="*/ 407820 h 1519928"/>
              <a:gd name="connsiteX54" fmla="*/ 1421027 w 2582562"/>
              <a:gd name="connsiteY54" fmla="*/ 432534 h 1519928"/>
              <a:gd name="connsiteX55" fmla="*/ 1556951 w 2582562"/>
              <a:gd name="connsiteY55" fmla="*/ 469604 h 1519928"/>
              <a:gd name="connsiteX56" fmla="*/ 1705232 w 2582562"/>
              <a:gd name="connsiteY56" fmla="*/ 519031 h 1519928"/>
              <a:gd name="connsiteX57" fmla="*/ 1853513 w 2582562"/>
              <a:gd name="connsiteY57" fmla="*/ 568458 h 1519928"/>
              <a:gd name="connsiteX58" fmla="*/ 1977081 w 2582562"/>
              <a:gd name="connsiteY58" fmla="*/ 593171 h 1519928"/>
              <a:gd name="connsiteX59" fmla="*/ 2026508 w 2582562"/>
              <a:gd name="connsiteY59" fmla="*/ 605528 h 1519928"/>
              <a:gd name="connsiteX60" fmla="*/ 2100648 w 2582562"/>
              <a:gd name="connsiteY60" fmla="*/ 630242 h 1519928"/>
              <a:gd name="connsiteX61" fmla="*/ 2187146 w 2582562"/>
              <a:gd name="connsiteY61" fmla="*/ 642598 h 1519928"/>
              <a:gd name="connsiteX62" fmla="*/ 2458994 w 2582562"/>
              <a:gd name="connsiteY62" fmla="*/ 630242 h 1519928"/>
              <a:gd name="connsiteX63" fmla="*/ 2533135 w 2582562"/>
              <a:gd name="connsiteY63" fmla="*/ 605528 h 1519928"/>
              <a:gd name="connsiteX64" fmla="*/ 2570205 w 2582562"/>
              <a:gd name="connsiteY64" fmla="*/ 593171 h 1519928"/>
              <a:gd name="connsiteX65" fmla="*/ 2582562 w 2582562"/>
              <a:gd name="connsiteY65" fmla="*/ 556101 h 1519928"/>
              <a:gd name="connsiteX66" fmla="*/ 2520778 w 2582562"/>
              <a:gd name="connsiteY66" fmla="*/ 395463 h 1519928"/>
              <a:gd name="connsiteX67" fmla="*/ 2483708 w 2582562"/>
              <a:gd name="connsiteY67" fmla="*/ 370750 h 1519928"/>
              <a:gd name="connsiteX68" fmla="*/ 2446638 w 2582562"/>
              <a:gd name="connsiteY68" fmla="*/ 333680 h 1519928"/>
              <a:gd name="connsiteX69" fmla="*/ 2409567 w 2582562"/>
              <a:gd name="connsiteY69" fmla="*/ 321323 h 1519928"/>
              <a:gd name="connsiteX70" fmla="*/ 2360140 w 2582562"/>
              <a:gd name="connsiteY70" fmla="*/ 296609 h 1519928"/>
              <a:gd name="connsiteX71" fmla="*/ 2261286 w 2582562"/>
              <a:gd name="connsiteY71" fmla="*/ 259539 h 1519928"/>
              <a:gd name="connsiteX72" fmla="*/ 2224216 w 2582562"/>
              <a:gd name="connsiteY72" fmla="*/ 234825 h 1519928"/>
              <a:gd name="connsiteX73" fmla="*/ 2150075 w 2582562"/>
              <a:gd name="connsiteY73" fmla="*/ 210112 h 1519928"/>
              <a:gd name="connsiteX74" fmla="*/ 2113005 w 2582562"/>
              <a:gd name="connsiteY74" fmla="*/ 197755 h 1519928"/>
              <a:gd name="connsiteX75" fmla="*/ 2014151 w 2582562"/>
              <a:gd name="connsiteY75" fmla="*/ 173042 h 1519928"/>
              <a:gd name="connsiteX76" fmla="*/ 1940011 w 2582562"/>
              <a:gd name="connsiteY76" fmla="*/ 148328 h 1519928"/>
              <a:gd name="connsiteX77" fmla="*/ 1841157 w 2582562"/>
              <a:gd name="connsiteY77" fmla="*/ 123615 h 1519928"/>
              <a:gd name="connsiteX78" fmla="*/ 1754659 w 2582562"/>
              <a:gd name="connsiteY78" fmla="*/ 98901 h 1519928"/>
              <a:gd name="connsiteX79" fmla="*/ 1680519 w 2582562"/>
              <a:gd name="connsiteY79" fmla="*/ 86544 h 1519928"/>
              <a:gd name="connsiteX80" fmla="*/ 1544594 w 2582562"/>
              <a:gd name="connsiteY80" fmla="*/ 49474 h 1519928"/>
              <a:gd name="connsiteX81" fmla="*/ 1433384 w 2582562"/>
              <a:gd name="connsiteY81" fmla="*/ 24761 h 1519928"/>
              <a:gd name="connsiteX82" fmla="*/ 1383957 w 2582562"/>
              <a:gd name="connsiteY82" fmla="*/ 47 h 151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2582562" h="1519928">
                <a:moveTo>
                  <a:pt x="642551" y="1519928"/>
                </a:moveTo>
                <a:cubicBezTo>
                  <a:pt x="613719" y="1515809"/>
                  <a:pt x="584433" y="1514120"/>
                  <a:pt x="556054" y="1507571"/>
                </a:cubicBezTo>
                <a:cubicBezTo>
                  <a:pt x="395386" y="1470494"/>
                  <a:pt x="543712" y="1495219"/>
                  <a:pt x="444843" y="1470501"/>
                </a:cubicBezTo>
                <a:cubicBezTo>
                  <a:pt x="382780" y="1454985"/>
                  <a:pt x="411527" y="1463514"/>
                  <a:pt x="358346" y="1445788"/>
                </a:cubicBezTo>
                <a:cubicBezTo>
                  <a:pt x="345989" y="1437550"/>
                  <a:pt x="334558" y="1427716"/>
                  <a:pt x="321275" y="1421074"/>
                </a:cubicBezTo>
                <a:cubicBezTo>
                  <a:pt x="309625" y="1415249"/>
                  <a:pt x="295591" y="1415043"/>
                  <a:pt x="284205" y="1408717"/>
                </a:cubicBezTo>
                <a:cubicBezTo>
                  <a:pt x="258241" y="1394292"/>
                  <a:pt x="210065" y="1359290"/>
                  <a:pt x="210065" y="1359290"/>
                </a:cubicBezTo>
                <a:cubicBezTo>
                  <a:pt x="201827" y="1346933"/>
                  <a:pt x="195852" y="1332721"/>
                  <a:pt x="185351" y="1322220"/>
                </a:cubicBezTo>
                <a:cubicBezTo>
                  <a:pt x="174850" y="1311719"/>
                  <a:pt x="158060" y="1308683"/>
                  <a:pt x="148281" y="1297507"/>
                </a:cubicBezTo>
                <a:cubicBezTo>
                  <a:pt x="123688" y="1269400"/>
                  <a:pt x="90399" y="1211878"/>
                  <a:pt x="74140" y="1173939"/>
                </a:cubicBezTo>
                <a:cubicBezTo>
                  <a:pt x="69009" y="1161967"/>
                  <a:pt x="67609" y="1148519"/>
                  <a:pt x="61784" y="1136869"/>
                </a:cubicBezTo>
                <a:cubicBezTo>
                  <a:pt x="55142" y="1123586"/>
                  <a:pt x="45308" y="1112155"/>
                  <a:pt x="37070" y="1099798"/>
                </a:cubicBezTo>
                <a:cubicBezTo>
                  <a:pt x="9198" y="988308"/>
                  <a:pt x="23098" y="1033166"/>
                  <a:pt x="0" y="963874"/>
                </a:cubicBezTo>
                <a:cubicBezTo>
                  <a:pt x="4119" y="947398"/>
                  <a:pt x="996" y="927070"/>
                  <a:pt x="12357" y="914447"/>
                </a:cubicBezTo>
                <a:cubicBezTo>
                  <a:pt x="39911" y="883831"/>
                  <a:pt x="76940" y="863155"/>
                  <a:pt x="111211" y="840307"/>
                </a:cubicBezTo>
                <a:cubicBezTo>
                  <a:pt x="196189" y="783655"/>
                  <a:pt x="157173" y="800273"/>
                  <a:pt x="222421" y="778523"/>
                </a:cubicBezTo>
                <a:cubicBezTo>
                  <a:pt x="234778" y="782642"/>
                  <a:pt x="246968" y="787302"/>
                  <a:pt x="259492" y="790880"/>
                </a:cubicBezTo>
                <a:cubicBezTo>
                  <a:pt x="300512" y="802600"/>
                  <a:pt x="308947" y="800776"/>
                  <a:pt x="345989" y="815593"/>
                </a:cubicBezTo>
                <a:cubicBezTo>
                  <a:pt x="421643" y="845855"/>
                  <a:pt x="431617" y="856919"/>
                  <a:pt x="506627" y="877377"/>
                </a:cubicBezTo>
                <a:cubicBezTo>
                  <a:pt x="526889" y="882903"/>
                  <a:pt x="547909" y="885178"/>
                  <a:pt x="568411" y="889734"/>
                </a:cubicBezTo>
                <a:cubicBezTo>
                  <a:pt x="584989" y="893418"/>
                  <a:pt x="601362" y="897971"/>
                  <a:pt x="617838" y="902090"/>
                </a:cubicBezTo>
                <a:cubicBezTo>
                  <a:pt x="641339" y="897390"/>
                  <a:pt x="691360" y="890043"/>
                  <a:pt x="716692" y="877377"/>
                </a:cubicBezTo>
                <a:cubicBezTo>
                  <a:pt x="729975" y="870735"/>
                  <a:pt x="742353" y="862170"/>
                  <a:pt x="753762" y="852663"/>
                </a:cubicBezTo>
                <a:cubicBezTo>
                  <a:pt x="767187" y="841476"/>
                  <a:pt x="778475" y="827950"/>
                  <a:pt x="790832" y="815593"/>
                </a:cubicBezTo>
                <a:cubicBezTo>
                  <a:pt x="794951" y="803236"/>
                  <a:pt x="803189" y="791548"/>
                  <a:pt x="803189" y="778523"/>
                </a:cubicBezTo>
                <a:cubicBezTo>
                  <a:pt x="803189" y="733182"/>
                  <a:pt x="785764" y="719455"/>
                  <a:pt x="753762" y="692025"/>
                </a:cubicBezTo>
                <a:cubicBezTo>
                  <a:pt x="738126" y="678622"/>
                  <a:pt x="722216" y="665173"/>
                  <a:pt x="704335" y="654955"/>
                </a:cubicBezTo>
                <a:cubicBezTo>
                  <a:pt x="693026" y="648493"/>
                  <a:pt x="678915" y="648423"/>
                  <a:pt x="667265" y="642598"/>
                </a:cubicBezTo>
                <a:cubicBezTo>
                  <a:pt x="653982" y="635956"/>
                  <a:pt x="641603" y="627392"/>
                  <a:pt x="630194" y="617885"/>
                </a:cubicBezTo>
                <a:cubicBezTo>
                  <a:pt x="598758" y="591689"/>
                  <a:pt x="593952" y="572343"/>
                  <a:pt x="556054" y="556101"/>
                </a:cubicBezTo>
                <a:cubicBezTo>
                  <a:pt x="540444" y="549411"/>
                  <a:pt x="522894" y="548624"/>
                  <a:pt x="506627" y="543744"/>
                </a:cubicBezTo>
                <a:cubicBezTo>
                  <a:pt x="506580" y="543730"/>
                  <a:pt x="413974" y="512860"/>
                  <a:pt x="395416" y="506674"/>
                </a:cubicBezTo>
                <a:cubicBezTo>
                  <a:pt x="383059" y="502555"/>
                  <a:pt x="369996" y="500142"/>
                  <a:pt x="358346" y="494317"/>
                </a:cubicBezTo>
                <a:cubicBezTo>
                  <a:pt x="220735" y="425513"/>
                  <a:pt x="394087" y="507720"/>
                  <a:pt x="259492" y="457247"/>
                </a:cubicBezTo>
                <a:cubicBezTo>
                  <a:pt x="242245" y="450779"/>
                  <a:pt x="226898" y="440015"/>
                  <a:pt x="210065" y="432534"/>
                </a:cubicBezTo>
                <a:cubicBezTo>
                  <a:pt x="150237" y="405944"/>
                  <a:pt x="156230" y="409807"/>
                  <a:pt x="98854" y="395463"/>
                </a:cubicBezTo>
                <a:cubicBezTo>
                  <a:pt x="86497" y="387225"/>
                  <a:pt x="71061" y="382346"/>
                  <a:pt x="61784" y="370750"/>
                </a:cubicBezTo>
                <a:cubicBezTo>
                  <a:pt x="53647" y="360579"/>
                  <a:pt x="55252" y="345330"/>
                  <a:pt x="49427" y="333680"/>
                </a:cubicBezTo>
                <a:cubicBezTo>
                  <a:pt x="42785" y="320397"/>
                  <a:pt x="32951" y="308966"/>
                  <a:pt x="24713" y="296609"/>
                </a:cubicBezTo>
                <a:cubicBezTo>
                  <a:pt x="28832" y="271896"/>
                  <a:pt x="24903" y="244370"/>
                  <a:pt x="37070" y="222469"/>
                </a:cubicBezTo>
                <a:cubicBezTo>
                  <a:pt x="47072" y="204466"/>
                  <a:pt x="68616" y="195616"/>
                  <a:pt x="86497" y="185398"/>
                </a:cubicBezTo>
                <a:cubicBezTo>
                  <a:pt x="106954" y="173709"/>
                  <a:pt x="169712" y="163813"/>
                  <a:pt x="185351" y="160685"/>
                </a:cubicBezTo>
                <a:cubicBezTo>
                  <a:pt x="275967" y="164804"/>
                  <a:pt x="366779" y="165808"/>
                  <a:pt x="457200" y="173042"/>
                </a:cubicBezTo>
                <a:cubicBezTo>
                  <a:pt x="470184" y="174081"/>
                  <a:pt x="481704" y="181971"/>
                  <a:pt x="494270" y="185398"/>
                </a:cubicBezTo>
                <a:cubicBezTo>
                  <a:pt x="527039" y="194335"/>
                  <a:pt x="560465" y="200781"/>
                  <a:pt x="593124" y="210112"/>
                </a:cubicBezTo>
                <a:lnTo>
                  <a:pt x="679621" y="234825"/>
                </a:lnTo>
                <a:cubicBezTo>
                  <a:pt x="696005" y="239293"/>
                  <a:pt x="712781" y="242302"/>
                  <a:pt x="729048" y="247182"/>
                </a:cubicBezTo>
                <a:cubicBezTo>
                  <a:pt x="754000" y="254668"/>
                  <a:pt x="778475" y="263658"/>
                  <a:pt x="803189" y="271896"/>
                </a:cubicBezTo>
                <a:lnTo>
                  <a:pt x="840259" y="284252"/>
                </a:lnTo>
                <a:lnTo>
                  <a:pt x="914400" y="308966"/>
                </a:lnTo>
                <a:cubicBezTo>
                  <a:pt x="930876" y="313085"/>
                  <a:pt x="947249" y="317639"/>
                  <a:pt x="963827" y="321323"/>
                </a:cubicBezTo>
                <a:cubicBezTo>
                  <a:pt x="1015645" y="332838"/>
                  <a:pt x="1046090" y="337093"/>
                  <a:pt x="1099751" y="346036"/>
                </a:cubicBezTo>
                <a:cubicBezTo>
                  <a:pt x="1211364" y="401844"/>
                  <a:pt x="1072338" y="339184"/>
                  <a:pt x="1248032" y="383107"/>
                </a:cubicBezTo>
                <a:cubicBezTo>
                  <a:pt x="1265902" y="387575"/>
                  <a:pt x="1279747" y="402760"/>
                  <a:pt x="1297459" y="407820"/>
                </a:cubicBezTo>
                <a:cubicBezTo>
                  <a:pt x="1337848" y="419360"/>
                  <a:pt x="1382026" y="416934"/>
                  <a:pt x="1421027" y="432534"/>
                </a:cubicBezTo>
                <a:cubicBezTo>
                  <a:pt x="1506073" y="466552"/>
                  <a:pt x="1460932" y="453600"/>
                  <a:pt x="1556951" y="469604"/>
                </a:cubicBezTo>
                <a:cubicBezTo>
                  <a:pt x="1675062" y="516847"/>
                  <a:pt x="1558898" y="472820"/>
                  <a:pt x="1705232" y="519031"/>
                </a:cubicBezTo>
                <a:cubicBezTo>
                  <a:pt x="1754914" y="534720"/>
                  <a:pt x="1802424" y="558240"/>
                  <a:pt x="1853513" y="568458"/>
                </a:cubicBezTo>
                <a:cubicBezTo>
                  <a:pt x="1894702" y="576696"/>
                  <a:pt x="1936330" y="582983"/>
                  <a:pt x="1977081" y="593171"/>
                </a:cubicBezTo>
                <a:cubicBezTo>
                  <a:pt x="1993557" y="597290"/>
                  <a:pt x="2010242" y="600648"/>
                  <a:pt x="2026508" y="605528"/>
                </a:cubicBezTo>
                <a:cubicBezTo>
                  <a:pt x="2051460" y="613014"/>
                  <a:pt x="2074860" y="626558"/>
                  <a:pt x="2100648" y="630242"/>
                </a:cubicBezTo>
                <a:lnTo>
                  <a:pt x="2187146" y="642598"/>
                </a:lnTo>
                <a:cubicBezTo>
                  <a:pt x="2277762" y="638479"/>
                  <a:pt x="2368801" y="639906"/>
                  <a:pt x="2458994" y="630242"/>
                </a:cubicBezTo>
                <a:cubicBezTo>
                  <a:pt x="2484896" y="627467"/>
                  <a:pt x="2508421" y="613766"/>
                  <a:pt x="2533135" y="605528"/>
                </a:cubicBezTo>
                <a:lnTo>
                  <a:pt x="2570205" y="593171"/>
                </a:lnTo>
                <a:cubicBezTo>
                  <a:pt x="2574324" y="580814"/>
                  <a:pt x="2582562" y="569126"/>
                  <a:pt x="2582562" y="556101"/>
                </a:cubicBezTo>
                <a:cubicBezTo>
                  <a:pt x="2582562" y="504830"/>
                  <a:pt x="2569475" y="427927"/>
                  <a:pt x="2520778" y="395463"/>
                </a:cubicBezTo>
                <a:cubicBezTo>
                  <a:pt x="2508421" y="387225"/>
                  <a:pt x="2495117" y="380257"/>
                  <a:pt x="2483708" y="370750"/>
                </a:cubicBezTo>
                <a:cubicBezTo>
                  <a:pt x="2470283" y="359563"/>
                  <a:pt x="2461178" y="343373"/>
                  <a:pt x="2446638" y="333680"/>
                </a:cubicBezTo>
                <a:cubicBezTo>
                  <a:pt x="2435800" y="326455"/>
                  <a:pt x="2421539" y="326454"/>
                  <a:pt x="2409567" y="321323"/>
                </a:cubicBezTo>
                <a:cubicBezTo>
                  <a:pt x="2392636" y="314067"/>
                  <a:pt x="2377071" y="303865"/>
                  <a:pt x="2360140" y="296609"/>
                </a:cubicBezTo>
                <a:cubicBezTo>
                  <a:pt x="2285281" y="264526"/>
                  <a:pt x="2363681" y="310736"/>
                  <a:pt x="2261286" y="259539"/>
                </a:cubicBezTo>
                <a:cubicBezTo>
                  <a:pt x="2248003" y="252897"/>
                  <a:pt x="2237787" y="240857"/>
                  <a:pt x="2224216" y="234825"/>
                </a:cubicBezTo>
                <a:cubicBezTo>
                  <a:pt x="2200411" y="224245"/>
                  <a:pt x="2174789" y="218350"/>
                  <a:pt x="2150075" y="210112"/>
                </a:cubicBezTo>
                <a:cubicBezTo>
                  <a:pt x="2137718" y="205993"/>
                  <a:pt x="2125641" y="200914"/>
                  <a:pt x="2113005" y="197755"/>
                </a:cubicBezTo>
                <a:cubicBezTo>
                  <a:pt x="2080054" y="189517"/>
                  <a:pt x="2046373" y="183783"/>
                  <a:pt x="2014151" y="173042"/>
                </a:cubicBezTo>
                <a:cubicBezTo>
                  <a:pt x="1989438" y="164804"/>
                  <a:pt x="1965283" y="154646"/>
                  <a:pt x="1940011" y="148328"/>
                </a:cubicBezTo>
                <a:cubicBezTo>
                  <a:pt x="1907060" y="140090"/>
                  <a:pt x="1873379" y="134356"/>
                  <a:pt x="1841157" y="123615"/>
                </a:cubicBezTo>
                <a:cubicBezTo>
                  <a:pt x="1805826" y="111838"/>
                  <a:pt x="1793448" y="106659"/>
                  <a:pt x="1754659" y="98901"/>
                </a:cubicBezTo>
                <a:cubicBezTo>
                  <a:pt x="1730091" y="93987"/>
                  <a:pt x="1705017" y="91794"/>
                  <a:pt x="1680519" y="86544"/>
                </a:cubicBezTo>
                <a:cubicBezTo>
                  <a:pt x="1504318" y="48787"/>
                  <a:pt x="1638703" y="76363"/>
                  <a:pt x="1544594" y="49474"/>
                </a:cubicBezTo>
                <a:cubicBezTo>
                  <a:pt x="1503870" y="37839"/>
                  <a:pt x="1475860" y="33256"/>
                  <a:pt x="1433384" y="24761"/>
                </a:cubicBezTo>
                <a:cubicBezTo>
                  <a:pt x="1392886" y="-2238"/>
                  <a:pt x="1411164" y="47"/>
                  <a:pt x="1383957" y="47"/>
                </a:cubicBezTo>
              </a:path>
            </a:pathLst>
          </a:custGeom>
          <a:noFill/>
          <a:ln w="4445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/>
          <p:cNvSpPr/>
          <p:nvPr/>
        </p:nvSpPr>
        <p:spPr>
          <a:xfrm>
            <a:off x="9259544" y="4314761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Oval 70"/>
          <p:cNvSpPr/>
          <p:nvPr/>
        </p:nvSpPr>
        <p:spPr>
          <a:xfrm>
            <a:off x="9854806" y="2764266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2" name="TextBox 71"/>
          <p:cNvSpPr txBox="1"/>
          <p:nvPr/>
        </p:nvSpPr>
        <p:spPr>
          <a:xfrm>
            <a:off x="9922166" y="2491537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</a:t>
            </a:r>
            <a:endParaRPr lang="en-US" sz="2400" b="1" dirty="0"/>
          </a:p>
        </p:txBody>
      </p:sp>
      <p:sp>
        <p:nvSpPr>
          <p:cNvPr id="73" name="TextBox 72"/>
          <p:cNvSpPr txBox="1"/>
          <p:nvPr/>
        </p:nvSpPr>
        <p:spPr>
          <a:xfrm>
            <a:off x="9446787" y="4178325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</a:t>
            </a:r>
            <a:endParaRPr lang="en-US" sz="2400" b="1" dirty="0"/>
          </a:p>
        </p:txBody>
      </p:sp>
      <p:cxnSp>
        <p:nvCxnSpPr>
          <p:cNvPr id="74" name="Straight Arrow Connector 73"/>
          <p:cNvCxnSpPr>
            <a:endCxn id="69" idx="71"/>
          </p:cNvCxnSpPr>
          <p:nvPr/>
        </p:nvCxnSpPr>
        <p:spPr>
          <a:xfrm flipV="1">
            <a:off x="7900801" y="3110333"/>
            <a:ext cx="2937722" cy="203238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5" name="TextBox 74"/>
              <p:cNvSpPr txBox="1"/>
              <p:nvPr/>
            </p:nvSpPr>
            <p:spPr>
              <a:xfrm>
                <a:off x="9884502" y="3702585"/>
                <a:ext cx="3516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5" name="TextBox 7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4502" y="3702585"/>
                <a:ext cx="351635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26" t="-145" r="163" b="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7" name="Oval 76"/>
          <p:cNvSpPr/>
          <p:nvPr/>
        </p:nvSpPr>
        <p:spPr>
          <a:xfrm>
            <a:off x="10800468" y="3037671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9" name="TextBox 78"/>
          <p:cNvSpPr txBox="1"/>
          <p:nvPr/>
        </p:nvSpPr>
        <p:spPr>
          <a:xfrm>
            <a:off x="10925080" y="2736992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endParaRPr lang="en-US" sz="2400" b="1" dirty="0"/>
          </a:p>
        </p:txBody>
      </p:sp>
      <p:sp>
        <p:nvSpPr>
          <p:cNvPr id="80" name="TextBox 79"/>
          <p:cNvSpPr txBox="1"/>
          <p:nvPr/>
        </p:nvSpPr>
        <p:spPr>
          <a:xfrm>
            <a:off x="7413989" y="2542830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1" name="Straight Connector 80"/>
          <p:cNvCxnSpPr/>
          <p:nvPr/>
        </p:nvCxnSpPr>
        <p:spPr>
          <a:xfrm>
            <a:off x="7721735" y="2829072"/>
            <a:ext cx="3664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7732247" y="4342615"/>
            <a:ext cx="3664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/>
          <p:cNvSpPr txBox="1"/>
          <p:nvPr/>
        </p:nvSpPr>
        <p:spPr>
          <a:xfrm>
            <a:off x="7407158" y="4060459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4" name="Straight Connector 83"/>
          <p:cNvCxnSpPr/>
          <p:nvPr/>
        </p:nvCxnSpPr>
        <p:spPr>
          <a:xfrm>
            <a:off x="9344669" y="4922790"/>
            <a:ext cx="0" cy="369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/>
          <p:cNvCxnSpPr/>
          <p:nvPr/>
        </p:nvCxnSpPr>
        <p:spPr>
          <a:xfrm>
            <a:off x="9893410" y="4928045"/>
            <a:ext cx="0" cy="369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TextBox 85"/>
          <p:cNvSpPr txBox="1"/>
          <p:nvPr/>
        </p:nvSpPr>
        <p:spPr>
          <a:xfrm>
            <a:off x="9171035" y="5230778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9702902" y="5230778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1094428" y="4886413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Instantaneous velocity and speed…</a:t>
            </a:r>
            <a:endParaRPr lang="en-US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6624337" cy="212962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Pick a point P along the object’s path and displace the object by an </a:t>
                </a:r>
                <a:r>
                  <a:rPr lang="en-US" b="1" dirty="0"/>
                  <a:t>infinitesimal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Δ</m:t>
                    </m:r>
                    <m:acc>
                      <m:accPr>
                        <m:chr m:val="⃑"/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AU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sz="2800" dirty="0"/>
                  <a:t> </a:t>
                </a:r>
                <a:r>
                  <a:rPr lang="en-US" dirty="0"/>
                  <a:t>in time interval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800" dirty="0"/>
                  <a:t> towards B.</a:t>
                </a:r>
                <a:endParaRPr lang="en-US" sz="2800" dirty="0"/>
              </a:p>
              <a:p>
                <a:pPr marL="2286000" lvl="5" indent="0">
                  <a:buNone/>
                </a:pPr>
                <a:endParaRPr lang="en-US" sz="1000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6624337" cy="2129624"/>
              </a:xfrm>
              <a:blipFill rotWithShape="1">
                <a:blip r:embed="rId1"/>
                <a:stretch>
                  <a:fillRect l="-10" b="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4" name="Straight Arrow Connector 53"/>
          <p:cNvCxnSpPr/>
          <p:nvPr/>
        </p:nvCxnSpPr>
        <p:spPr>
          <a:xfrm flipV="1">
            <a:off x="7895544" y="2200354"/>
            <a:ext cx="0" cy="29218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7906056" y="5122230"/>
            <a:ext cx="305851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7914827" y="189238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7599115" y="495805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en-US" dirty="0"/>
          </a:p>
        </p:txBody>
      </p:sp>
      <p:cxnSp>
        <p:nvCxnSpPr>
          <p:cNvPr id="66" name="Straight Arrow Connector 65"/>
          <p:cNvCxnSpPr>
            <a:endCxn id="67" idx="77"/>
          </p:cNvCxnSpPr>
          <p:nvPr/>
        </p:nvCxnSpPr>
        <p:spPr>
          <a:xfrm flipV="1">
            <a:off x="7890678" y="2974409"/>
            <a:ext cx="2527716" cy="214782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Freeform 66"/>
          <p:cNvSpPr/>
          <p:nvPr/>
        </p:nvSpPr>
        <p:spPr>
          <a:xfrm>
            <a:off x="8577237" y="2850794"/>
            <a:ext cx="2582562" cy="1519928"/>
          </a:xfrm>
          <a:custGeom>
            <a:avLst/>
            <a:gdLst>
              <a:gd name="connsiteX0" fmla="*/ 642551 w 2582562"/>
              <a:gd name="connsiteY0" fmla="*/ 1519928 h 1519928"/>
              <a:gd name="connsiteX1" fmla="*/ 556054 w 2582562"/>
              <a:gd name="connsiteY1" fmla="*/ 1507571 h 1519928"/>
              <a:gd name="connsiteX2" fmla="*/ 444843 w 2582562"/>
              <a:gd name="connsiteY2" fmla="*/ 1470501 h 1519928"/>
              <a:gd name="connsiteX3" fmla="*/ 358346 w 2582562"/>
              <a:gd name="connsiteY3" fmla="*/ 1445788 h 1519928"/>
              <a:gd name="connsiteX4" fmla="*/ 321275 w 2582562"/>
              <a:gd name="connsiteY4" fmla="*/ 1421074 h 1519928"/>
              <a:gd name="connsiteX5" fmla="*/ 284205 w 2582562"/>
              <a:gd name="connsiteY5" fmla="*/ 1408717 h 1519928"/>
              <a:gd name="connsiteX6" fmla="*/ 210065 w 2582562"/>
              <a:gd name="connsiteY6" fmla="*/ 1359290 h 1519928"/>
              <a:gd name="connsiteX7" fmla="*/ 185351 w 2582562"/>
              <a:gd name="connsiteY7" fmla="*/ 1322220 h 1519928"/>
              <a:gd name="connsiteX8" fmla="*/ 148281 w 2582562"/>
              <a:gd name="connsiteY8" fmla="*/ 1297507 h 1519928"/>
              <a:gd name="connsiteX9" fmla="*/ 74140 w 2582562"/>
              <a:gd name="connsiteY9" fmla="*/ 1173939 h 1519928"/>
              <a:gd name="connsiteX10" fmla="*/ 61784 w 2582562"/>
              <a:gd name="connsiteY10" fmla="*/ 1136869 h 1519928"/>
              <a:gd name="connsiteX11" fmla="*/ 37070 w 2582562"/>
              <a:gd name="connsiteY11" fmla="*/ 1099798 h 1519928"/>
              <a:gd name="connsiteX12" fmla="*/ 0 w 2582562"/>
              <a:gd name="connsiteY12" fmla="*/ 963874 h 1519928"/>
              <a:gd name="connsiteX13" fmla="*/ 12357 w 2582562"/>
              <a:gd name="connsiteY13" fmla="*/ 914447 h 1519928"/>
              <a:gd name="connsiteX14" fmla="*/ 111211 w 2582562"/>
              <a:gd name="connsiteY14" fmla="*/ 840307 h 1519928"/>
              <a:gd name="connsiteX15" fmla="*/ 222421 w 2582562"/>
              <a:gd name="connsiteY15" fmla="*/ 778523 h 1519928"/>
              <a:gd name="connsiteX16" fmla="*/ 259492 w 2582562"/>
              <a:gd name="connsiteY16" fmla="*/ 790880 h 1519928"/>
              <a:gd name="connsiteX17" fmla="*/ 345989 w 2582562"/>
              <a:gd name="connsiteY17" fmla="*/ 815593 h 1519928"/>
              <a:gd name="connsiteX18" fmla="*/ 506627 w 2582562"/>
              <a:gd name="connsiteY18" fmla="*/ 877377 h 1519928"/>
              <a:gd name="connsiteX19" fmla="*/ 568411 w 2582562"/>
              <a:gd name="connsiteY19" fmla="*/ 889734 h 1519928"/>
              <a:gd name="connsiteX20" fmla="*/ 617838 w 2582562"/>
              <a:gd name="connsiteY20" fmla="*/ 902090 h 1519928"/>
              <a:gd name="connsiteX21" fmla="*/ 716692 w 2582562"/>
              <a:gd name="connsiteY21" fmla="*/ 877377 h 1519928"/>
              <a:gd name="connsiteX22" fmla="*/ 753762 w 2582562"/>
              <a:gd name="connsiteY22" fmla="*/ 852663 h 1519928"/>
              <a:gd name="connsiteX23" fmla="*/ 790832 w 2582562"/>
              <a:gd name="connsiteY23" fmla="*/ 815593 h 1519928"/>
              <a:gd name="connsiteX24" fmla="*/ 803189 w 2582562"/>
              <a:gd name="connsiteY24" fmla="*/ 778523 h 1519928"/>
              <a:gd name="connsiteX25" fmla="*/ 753762 w 2582562"/>
              <a:gd name="connsiteY25" fmla="*/ 692025 h 1519928"/>
              <a:gd name="connsiteX26" fmla="*/ 704335 w 2582562"/>
              <a:gd name="connsiteY26" fmla="*/ 654955 h 1519928"/>
              <a:gd name="connsiteX27" fmla="*/ 667265 w 2582562"/>
              <a:gd name="connsiteY27" fmla="*/ 642598 h 1519928"/>
              <a:gd name="connsiteX28" fmla="*/ 630194 w 2582562"/>
              <a:gd name="connsiteY28" fmla="*/ 617885 h 1519928"/>
              <a:gd name="connsiteX29" fmla="*/ 556054 w 2582562"/>
              <a:gd name="connsiteY29" fmla="*/ 556101 h 1519928"/>
              <a:gd name="connsiteX30" fmla="*/ 506627 w 2582562"/>
              <a:gd name="connsiteY30" fmla="*/ 543744 h 1519928"/>
              <a:gd name="connsiteX31" fmla="*/ 395416 w 2582562"/>
              <a:gd name="connsiteY31" fmla="*/ 506674 h 1519928"/>
              <a:gd name="connsiteX32" fmla="*/ 358346 w 2582562"/>
              <a:gd name="connsiteY32" fmla="*/ 494317 h 1519928"/>
              <a:gd name="connsiteX33" fmla="*/ 259492 w 2582562"/>
              <a:gd name="connsiteY33" fmla="*/ 457247 h 1519928"/>
              <a:gd name="connsiteX34" fmla="*/ 210065 w 2582562"/>
              <a:gd name="connsiteY34" fmla="*/ 432534 h 1519928"/>
              <a:gd name="connsiteX35" fmla="*/ 98854 w 2582562"/>
              <a:gd name="connsiteY35" fmla="*/ 395463 h 1519928"/>
              <a:gd name="connsiteX36" fmla="*/ 61784 w 2582562"/>
              <a:gd name="connsiteY36" fmla="*/ 370750 h 1519928"/>
              <a:gd name="connsiteX37" fmla="*/ 49427 w 2582562"/>
              <a:gd name="connsiteY37" fmla="*/ 333680 h 1519928"/>
              <a:gd name="connsiteX38" fmla="*/ 24713 w 2582562"/>
              <a:gd name="connsiteY38" fmla="*/ 296609 h 1519928"/>
              <a:gd name="connsiteX39" fmla="*/ 37070 w 2582562"/>
              <a:gd name="connsiteY39" fmla="*/ 222469 h 1519928"/>
              <a:gd name="connsiteX40" fmla="*/ 86497 w 2582562"/>
              <a:gd name="connsiteY40" fmla="*/ 185398 h 1519928"/>
              <a:gd name="connsiteX41" fmla="*/ 185351 w 2582562"/>
              <a:gd name="connsiteY41" fmla="*/ 160685 h 1519928"/>
              <a:gd name="connsiteX42" fmla="*/ 457200 w 2582562"/>
              <a:gd name="connsiteY42" fmla="*/ 173042 h 1519928"/>
              <a:gd name="connsiteX43" fmla="*/ 494270 w 2582562"/>
              <a:gd name="connsiteY43" fmla="*/ 185398 h 1519928"/>
              <a:gd name="connsiteX44" fmla="*/ 593124 w 2582562"/>
              <a:gd name="connsiteY44" fmla="*/ 210112 h 1519928"/>
              <a:gd name="connsiteX45" fmla="*/ 679621 w 2582562"/>
              <a:gd name="connsiteY45" fmla="*/ 234825 h 1519928"/>
              <a:gd name="connsiteX46" fmla="*/ 729048 w 2582562"/>
              <a:gd name="connsiteY46" fmla="*/ 247182 h 1519928"/>
              <a:gd name="connsiteX47" fmla="*/ 803189 w 2582562"/>
              <a:gd name="connsiteY47" fmla="*/ 271896 h 1519928"/>
              <a:gd name="connsiteX48" fmla="*/ 840259 w 2582562"/>
              <a:gd name="connsiteY48" fmla="*/ 284252 h 1519928"/>
              <a:gd name="connsiteX49" fmla="*/ 914400 w 2582562"/>
              <a:gd name="connsiteY49" fmla="*/ 308966 h 1519928"/>
              <a:gd name="connsiteX50" fmla="*/ 963827 w 2582562"/>
              <a:gd name="connsiteY50" fmla="*/ 321323 h 1519928"/>
              <a:gd name="connsiteX51" fmla="*/ 1099751 w 2582562"/>
              <a:gd name="connsiteY51" fmla="*/ 346036 h 1519928"/>
              <a:gd name="connsiteX52" fmla="*/ 1248032 w 2582562"/>
              <a:gd name="connsiteY52" fmla="*/ 383107 h 1519928"/>
              <a:gd name="connsiteX53" fmla="*/ 1297459 w 2582562"/>
              <a:gd name="connsiteY53" fmla="*/ 407820 h 1519928"/>
              <a:gd name="connsiteX54" fmla="*/ 1421027 w 2582562"/>
              <a:gd name="connsiteY54" fmla="*/ 432534 h 1519928"/>
              <a:gd name="connsiteX55" fmla="*/ 1556951 w 2582562"/>
              <a:gd name="connsiteY55" fmla="*/ 469604 h 1519928"/>
              <a:gd name="connsiteX56" fmla="*/ 1705232 w 2582562"/>
              <a:gd name="connsiteY56" fmla="*/ 519031 h 1519928"/>
              <a:gd name="connsiteX57" fmla="*/ 1853513 w 2582562"/>
              <a:gd name="connsiteY57" fmla="*/ 568458 h 1519928"/>
              <a:gd name="connsiteX58" fmla="*/ 1977081 w 2582562"/>
              <a:gd name="connsiteY58" fmla="*/ 593171 h 1519928"/>
              <a:gd name="connsiteX59" fmla="*/ 2026508 w 2582562"/>
              <a:gd name="connsiteY59" fmla="*/ 605528 h 1519928"/>
              <a:gd name="connsiteX60" fmla="*/ 2100648 w 2582562"/>
              <a:gd name="connsiteY60" fmla="*/ 630242 h 1519928"/>
              <a:gd name="connsiteX61" fmla="*/ 2187146 w 2582562"/>
              <a:gd name="connsiteY61" fmla="*/ 642598 h 1519928"/>
              <a:gd name="connsiteX62" fmla="*/ 2458994 w 2582562"/>
              <a:gd name="connsiteY62" fmla="*/ 630242 h 1519928"/>
              <a:gd name="connsiteX63" fmla="*/ 2533135 w 2582562"/>
              <a:gd name="connsiteY63" fmla="*/ 605528 h 1519928"/>
              <a:gd name="connsiteX64" fmla="*/ 2570205 w 2582562"/>
              <a:gd name="connsiteY64" fmla="*/ 593171 h 1519928"/>
              <a:gd name="connsiteX65" fmla="*/ 2582562 w 2582562"/>
              <a:gd name="connsiteY65" fmla="*/ 556101 h 1519928"/>
              <a:gd name="connsiteX66" fmla="*/ 2520778 w 2582562"/>
              <a:gd name="connsiteY66" fmla="*/ 395463 h 1519928"/>
              <a:gd name="connsiteX67" fmla="*/ 2483708 w 2582562"/>
              <a:gd name="connsiteY67" fmla="*/ 370750 h 1519928"/>
              <a:gd name="connsiteX68" fmla="*/ 2446638 w 2582562"/>
              <a:gd name="connsiteY68" fmla="*/ 333680 h 1519928"/>
              <a:gd name="connsiteX69" fmla="*/ 2409567 w 2582562"/>
              <a:gd name="connsiteY69" fmla="*/ 321323 h 1519928"/>
              <a:gd name="connsiteX70" fmla="*/ 2360140 w 2582562"/>
              <a:gd name="connsiteY70" fmla="*/ 296609 h 1519928"/>
              <a:gd name="connsiteX71" fmla="*/ 2261286 w 2582562"/>
              <a:gd name="connsiteY71" fmla="*/ 259539 h 1519928"/>
              <a:gd name="connsiteX72" fmla="*/ 2224216 w 2582562"/>
              <a:gd name="connsiteY72" fmla="*/ 234825 h 1519928"/>
              <a:gd name="connsiteX73" fmla="*/ 2150075 w 2582562"/>
              <a:gd name="connsiteY73" fmla="*/ 210112 h 1519928"/>
              <a:gd name="connsiteX74" fmla="*/ 2113005 w 2582562"/>
              <a:gd name="connsiteY74" fmla="*/ 197755 h 1519928"/>
              <a:gd name="connsiteX75" fmla="*/ 2014151 w 2582562"/>
              <a:gd name="connsiteY75" fmla="*/ 173042 h 1519928"/>
              <a:gd name="connsiteX76" fmla="*/ 1940011 w 2582562"/>
              <a:gd name="connsiteY76" fmla="*/ 148328 h 1519928"/>
              <a:gd name="connsiteX77" fmla="*/ 1841157 w 2582562"/>
              <a:gd name="connsiteY77" fmla="*/ 123615 h 1519928"/>
              <a:gd name="connsiteX78" fmla="*/ 1754659 w 2582562"/>
              <a:gd name="connsiteY78" fmla="*/ 98901 h 1519928"/>
              <a:gd name="connsiteX79" fmla="*/ 1680519 w 2582562"/>
              <a:gd name="connsiteY79" fmla="*/ 86544 h 1519928"/>
              <a:gd name="connsiteX80" fmla="*/ 1544594 w 2582562"/>
              <a:gd name="connsiteY80" fmla="*/ 49474 h 1519928"/>
              <a:gd name="connsiteX81" fmla="*/ 1433384 w 2582562"/>
              <a:gd name="connsiteY81" fmla="*/ 24761 h 1519928"/>
              <a:gd name="connsiteX82" fmla="*/ 1383957 w 2582562"/>
              <a:gd name="connsiteY82" fmla="*/ 47 h 151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2582562" h="1519928">
                <a:moveTo>
                  <a:pt x="642551" y="1519928"/>
                </a:moveTo>
                <a:cubicBezTo>
                  <a:pt x="613719" y="1515809"/>
                  <a:pt x="584433" y="1514120"/>
                  <a:pt x="556054" y="1507571"/>
                </a:cubicBezTo>
                <a:cubicBezTo>
                  <a:pt x="395386" y="1470494"/>
                  <a:pt x="543712" y="1495219"/>
                  <a:pt x="444843" y="1470501"/>
                </a:cubicBezTo>
                <a:cubicBezTo>
                  <a:pt x="382780" y="1454985"/>
                  <a:pt x="411527" y="1463514"/>
                  <a:pt x="358346" y="1445788"/>
                </a:cubicBezTo>
                <a:cubicBezTo>
                  <a:pt x="345989" y="1437550"/>
                  <a:pt x="334558" y="1427716"/>
                  <a:pt x="321275" y="1421074"/>
                </a:cubicBezTo>
                <a:cubicBezTo>
                  <a:pt x="309625" y="1415249"/>
                  <a:pt x="295591" y="1415043"/>
                  <a:pt x="284205" y="1408717"/>
                </a:cubicBezTo>
                <a:cubicBezTo>
                  <a:pt x="258241" y="1394292"/>
                  <a:pt x="210065" y="1359290"/>
                  <a:pt x="210065" y="1359290"/>
                </a:cubicBezTo>
                <a:cubicBezTo>
                  <a:pt x="201827" y="1346933"/>
                  <a:pt x="195852" y="1332721"/>
                  <a:pt x="185351" y="1322220"/>
                </a:cubicBezTo>
                <a:cubicBezTo>
                  <a:pt x="174850" y="1311719"/>
                  <a:pt x="158060" y="1308683"/>
                  <a:pt x="148281" y="1297507"/>
                </a:cubicBezTo>
                <a:cubicBezTo>
                  <a:pt x="123688" y="1269400"/>
                  <a:pt x="90399" y="1211878"/>
                  <a:pt x="74140" y="1173939"/>
                </a:cubicBezTo>
                <a:cubicBezTo>
                  <a:pt x="69009" y="1161967"/>
                  <a:pt x="67609" y="1148519"/>
                  <a:pt x="61784" y="1136869"/>
                </a:cubicBezTo>
                <a:cubicBezTo>
                  <a:pt x="55142" y="1123586"/>
                  <a:pt x="45308" y="1112155"/>
                  <a:pt x="37070" y="1099798"/>
                </a:cubicBezTo>
                <a:cubicBezTo>
                  <a:pt x="9198" y="988308"/>
                  <a:pt x="23098" y="1033166"/>
                  <a:pt x="0" y="963874"/>
                </a:cubicBezTo>
                <a:cubicBezTo>
                  <a:pt x="4119" y="947398"/>
                  <a:pt x="996" y="927070"/>
                  <a:pt x="12357" y="914447"/>
                </a:cubicBezTo>
                <a:cubicBezTo>
                  <a:pt x="39911" y="883831"/>
                  <a:pt x="76940" y="863155"/>
                  <a:pt x="111211" y="840307"/>
                </a:cubicBezTo>
                <a:cubicBezTo>
                  <a:pt x="196189" y="783655"/>
                  <a:pt x="157173" y="800273"/>
                  <a:pt x="222421" y="778523"/>
                </a:cubicBezTo>
                <a:cubicBezTo>
                  <a:pt x="234778" y="782642"/>
                  <a:pt x="246968" y="787302"/>
                  <a:pt x="259492" y="790880"/>
                </a:cubicBezTo>
                <a:cubicBezTo>
                  <a:pt x="300512" y="802600"/>
                  <a:pt x="308947" y="800776"/>
                  <a:pt x="345989" y="815593"/>
                </a:cubicBezTo>
                <a:cubicBezTo>
                  <a:pt x="421643" y="845855"/>
                  <a:pt x="431617" y="856919"/>
                  <a:pt x="506627" y="877377"/>
                </a:cubicBezTo>
                <a:cubicBezTo>
                  <a:pt x="526889" y="882903"/>
                  <a:pt x="547909" y="885178"/>
                  <a:pt x="568411" y="889734"/>
                </a:cubicBezTo>
                <a:cubicBezTo>
                  <a:pt x="584989" y="893418"/>
                  <a:pt x="601362" y="897971"/>
                  <a:pt x="617838" y="902090"/>
                </a:cubicBezTo>
                <a:cubicBezTo>
                  <a:pt x="641339" y="897390"/>
                  <a:pt x="691360" y="890043"/>
                  <a:pt x="716692" y="877377"/>
                </a:cubicBezTo>
                <a:cubicBezTo>
                  <a:pt x="729975" y="870735"/>
                  <a:pt x="742353" y="862170"/>
                  <a:pt x="753762" y="852663"/>
                </a:cubicBezTo>
                <a:cubicBezTo>
                  <a:pt x="767187" y="841476"/>
                  <a:pt x="778475" y="827950"/>
                  <a:pt x="790832" y="815593"/>
                </a:cubicBezTo>
                <a:cubicBezTo>
                  <a:pt x="794951" y="803236"/>
                  <a:pt x="803189" y="791548"/>
                  <a:pt x="803189" y="778523"/>
                </a:cubicBezTo>
                <a:cubicBezTo>
                  <a:pt x="803189" y="733182"/>
                  <a:pt x="785764" y="719455"/>
                  <a:pt x="753762" y="692025"/>
                </a:cubicBezTo>
                <a:cubicBezTo>
                  <a:pt x="738126" y="678622"/>
                  <a:pt x="722216" y="665173"/>
                  <a:pt x="704335" y="654955"/>
                </a:cubicBezTo>
                <a:cubicBezTo>
                  <a:pt x="693026" y="648493"/>
                  <a:pt x="678915" y="648423"/>
                  <a:pt x="667265" y="642598"/>
                </a:cubicBezTo>
                <a:cubicBezTo>
                  <a:pt x="653982" y="635956"/>
                  <a:pt x="641603" y="627392"/>
                  <a:pt x="630194" y="617885"/>
                </a:cubicBezTo>
                <a:cubicBezTo>
                  <a:pt x="598758" y="591689"/>
                  <a:pt x="593952" y="572343"/>
                  <a:pt x="556054" y="556101"/>
                </a:cubicBezTo>
                <a:cubicBezTo>
                  <a:pt x="540444" y="549411"/>
                  <a:pt x="522894" y="548624"/>
                  <a:pt x="506627" y="543744"/>
                </a:cubicBezTo>
                <a:cubicBezTo>
                  <a:pt x="506580" y="543730"/>
                  <a:pt x="413974" y="512860"/>
                  <a:pt x="395416" y="506674"/>
                </a:cubicBezTo>
                <a:cubicBezTo>
                  <a:pt x="383059" y="502555"/>
                  <a:pt x="369996" y="500142"/>
                  <a:pt x="358346" y="494317"/>
                </a:cubicBezTo>
                <a:cubicBezTo>
                  <a:pt x="220735" y="425513"/>
                  <a:pt x="394087" y="507720"/>
                  <a:pt x="259492" y="457247"/>
                </a:cubicBezTo>
                <a:cubicBezTo>
                  <a:pt x="242245" y="450779"/>
                  <a:pt x="226898" y="440015"/>
                  <a:pt x="210065" y="432534"/>
                </a:cubicBezTo>
                <a:cubicBezTo>
                  <a:pt x="150237" y="405944"/>
                  <a:pt x="156230" y="409807"/>
                  <a:pt x="98854" y="395463"/>
                </a:cubicBezTo>
                <a:cubicBezTo>
                  <a:pt x="86497" y="387225"/>
                  <a:pt x="71061" y="382346"/>
                  <a:pt x="61784" y="370750"/>
                </a:cubicBezTo>
                <a:cubicBezTo>
                  <a:pt x="53647" y="360579"/>
                  <a:pt x="55252" y="345330"/>
                  <a:pt x="49427" y="333680"/>
                </a:cubicBezTo>
                <a:cubicBezTo>
                  <a:pt x="42785" y="320397"/>
                  <a:pt x="32951" y="308966"/>
                  <a:pt x="24713" y="296609"/>
                </a:cubicBezTo>
                <a:cubicBezTo>
                  <a:pt x="28832" y="271896"/>
                  <a:pt x="24903" y="244370"/>
                  <a:pt x="37070" y="222469"/>
                </a:cubicBezTo>
                <a:cubicBezTo>
                  <a:pt x="47072" y="204466"/>
                  <a:pt x="68616" y="195616"/>
                  <a:pt x="86497" y="185398"/>
                </a:cubicBezTo>
                <a:cubicBezTo>
                  <a:pt x="106954" y="173709"/>
                  <a:pt x="169712" y="163813"/>
                  <a:pt x="185351" y="160685"/>
                </a:cubicBezTo>
                <a:cubicBezTo>
                  <a:pt x="275967" y="164804"/>
                  <a:pt x="366779" y="165808"/>
                  <a:pt x="457200" y="173042"/>
                </a:cubicBezTo>
                <a:cubicBezTo>
                  <a:pt x="470184" y="174081"/>
                  <a:pt x="481704" y="181971"/>
                  <a:pt x="494270" y="185398"/>
                </a:cubicBezTo>
                <a:cubicBezTo>
                  <a:pt x="527039" y="194335"/>
                  <a:pt x="560465" y="200781"/>
                  <a:pt x="593124" y="210112"/>
                </a:cubicBezTo>
                <a:lnTo>
                  <a:pt x="679621" y="234825"/>
                </a:lnTo>
                <a:cubicBezTo>
                  <a:pt x="696005" y="239293"/>
                  <a:pt x="712781" y="242302"/>
                  <a:pt x="729048" y="247182"/>
                </a:cubicBezTo>
                <a:cubicBezTo>
                  <a:pt x="754000" y="254668"/>
                  <a:pt x="778475" y="263658"/>
                  <a:pt x="803189" y="271896"/>
                </a:cubicBezTo>
                <a:lnTo>
                  <a:pt x="840259" y="284252"/>
                </a:lnTo>
                <a:lnTo>
                  <a:pt x="914400" y="308966"/>
                </a:lnTo>
                <a:cubicBezTo>
                  <a:pt x="930876" y="313085"/>
                  <a:pt x="947249" y="317639"/>
                  <a:pt x="963827" y="321323"/>
                </a:cubicBezTo>
                <a:cubicBezTo>
                  <a:pt x="1015645" y="332838"/>
                  <a:pt x="1046090" y="337093"/>
                  <a:pt x="1099751" y="346036"/>
                </a:cubicBezTo>
                <a:cubicBezTo>
                  <a:pt x="1211364" y="401844"/>
                  <a:pt x="1072338" y="339184"/>
                  <a:pt x="1248032" y="383107"/>
                </a:cubicBezTo>
                <a:cubicBezTo>
                  <a:pt x="1265902" y="387575"/>
                  <a:pt x="1279747" y="402760"/>
                  <a:pt x="1297459" y="407820"/>
                </a:cubicBezTo>
                <a:cubicBezTo>
                  <a:pt x="1337848" y="419360"/>
                  <a:pt x="1382026" y="416934"/>
                  <a:pt x="1421027" y="432534"/>
                </a:cubicBezTo>
                <a:cubicBezTo>
                  <a:pt x="1506073" y="466552"/>
                  <a:pt x="1460932" y="453600"/>
                  <a:pt x="1556951" y="469604"/>
                </a:cubicBezTo>
                <a:cubicBezTo>
                  <a:pt x="1675062" y="516847"/>
                  <a:pt x="1558898" y="472820"/>
                  <a:pt x="1705232" y="519031"/>
                </a:cubicBezTo>
                <a:cubicBezTo>
                  <a:pt x="1754914" y="534720"/>
                  <a:pt x="1802424" y="558240"/>
                  <a:pt x="1853513" y="568458"/>
                </a:cubicBezTo>
                <a:cubicBezTo>
                  <a:pt x="1894702" y="576696"/>
                  <a:pt x="1936330" y="582983"/>
                  <a:pt x="1977081" y="593171"/>
                </a:cubicBezTo>
                <a:cubicBezTo>
                  <a:pt x="1993557" y="597290"/>
                  <a:pt x="2010242" y="600648"/>
                  <a:pt x="2026508" y="605528"/>
                </a:cubicBezTo>
                <a:cubicBezTo>
                  <a:pt x="2051460" y="613014"/>
                  <a:pt x="2074860" y="626558"/>
                  <a:pt x="2100648" y="630242"/>
                </a:cubicBezTo>
                <a:lnTo>
                  <a:pt x="2187146" y="642598"/>
                </a:lnTo>
                <a:cubicBezTo>
                  <a:pt x="2277762" y="638479"/>
                  <a:pt x="2368801" y="639906"/>
                  <a:pt x="2458994" y="630242"/>
                </a:cubicBezTo>
                <a:cubicBezTo>
                  <a:pt x="2484896" y="627467"/>
                  <a:pt x="2508421" y="613766"/>
                  <a:pt x="2533135" y="605528"/>
                </a:cubicBezTo>
                <a:lnTo>
                  <a:pt x="2570205" y="593171"/>
                </a:lnTo>
                <a:cubicBezTo>
                  <a:pt x="2574324" y="580814"/>
                  <a:pt x="2582562" y="569126"/>
                  <a:pt x="2582562" y="556101"/>
                </a:cubicBezTo>
                <a:cubicBezTo>
                  <a:pt x="2582562" y="504830"/>
                  <a:pt x="2569475" y="427927"/>
                  <a:pt x="2520778" y="395463"/>
                </a:cubicBezTo>
                <a:cubicBezTo>
                  <a:pt x="2508421" y="387225"/>
                  <a:pt x="2495117" y="380257"/>
                  <a:pt x="2483708" y="370750"/>
                </a:cubicBezTo>
                <a:cubicBezTo>
                  <a:pt x="2470283" y="359563"/>
                  <a:pt x="2461178" y="343373"/>
                  <a:pt x="2446638" y="333680"/>
                </a:cubicBezTo>
                <a:cubicBezTo>
                  <a:pt x="2435800" y="326455"/>
                  <a:pt x="2421539" y="326454"/>
                  <a:pt x="2409567" y="321323"/>
                </a:cubicBezTo>
                <a:cubicBezTo>
                  <a:pt x="2392636" y="314067"/>
                  <a:pt x="2377071" y="303865"/>
                  <a:pt x="2360140" y="296609"/>
                </a:cubicBezTo>
                <a:cubicBezTo>
                  <a:pt x="2285281" y="264526"/>
                  <a:pt x="2363681" y="310736"/>
                  <a:pt x="2261286" y="259539"/>
                </a:cubicBezTo>
                <a:cubicBezTo>
                  <a:pt x="2248003" y="252897"/>
                  <a:pt x="2237787" y="240857"/>
                  <a:pt x="2224216" y="234825"/>
                </a:cubicBezTo>
                <a:cubicBezTo>
                  <a:pt x="2200411" y="224245"/>
                  <a:pt x="2174789" y="218350"/>
                  <a:pt x="2150075" y="210112"/>
                </a:cubicBezTo>
                <a:cubicBezTo>
                  <a:pt x="2137718" y="205993"/>
                  <a:pt x="2125641" y="200914"/>
                  <a:pt x="2113005" y="197755"/>
                </a:cubicBezTo>
                <a:cubicBezTo>
                  <a:pt x="2080054" y="189517"/>
                  <a:pt x="2046373" y="183783"/>
                  <a:pt x="2014151" y="173042"/>
                </a:cubicBezTo>
                <a:cubicBezTo>
                  <a:pt x="1989438" y="164804"/>
                  <a:pt x="1965283" y="154646"/>
                  <a:pt x="1940011" y="148328"/>
                </a:cubicBezTo>
                <a:cubicBezTo>
                  <a:pt x="1907060" y="140090"/>
                  <a:pt x="1873379" y="134356"/>
                  <a:pt x="1841157" y="123615"/>
                </a:cubicBezTo>
                <a:cubicBezTo>
                  <a:pt x="1805826" y="111838"/>
                  <a:pt x="1793448" y="106659"/>
                  <a:pt x="1754659" y="98901"/>
                </a:cubicBezTo>
                <a:cubicBezTo>
                  <a:pt x="1730091" y="93987"/>
                  <a:pt x="1705017" y="91794"/>
                  <a:pt x="1680519" y="86544"/>
                </a:cubicBezTo>
                <a:cubicBezTo>
                  <a:pt x="1504318" y="48787"/>
                  <a:pt x="1638703" y="76363"/>
                  <a:pt x="1544594" y="49474"/>
                </a:cubicBezTo>
                <a:cubicBezTo>
                  <a:pt x="1503870" y="37839"/>
                  <a:pt x="1475860" y="33256"/>
                  <a:pt x="1433384" y="24761"/>
                </a:cubicBezTo>
                <a:cubicBezTo>
                  <a:pt x="1392886" y="-2238"/>
                  <a:pt x="1411164" y="47"/>
                  <a:pt x="1383957" y="47"/>
                </a:cubicBezTo>
              </a:path>
            </a:pathLst>
          </a:custGeom>
          <a:noFill/>
          <a:ln w="4445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Oval 67"/>
          <p:cNvSpPr/>
          <p:nvPr/>
        </p:nvSpPr>
        <p:spPr>
          <a:xfrm>
            <a:off x="9259544" y="4314761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Oval 68"/>
          <p:cNvSpPr/>
          <p:nvPr/>
        </p:nvSpPr>
        <p:spPr>
          <a:xfrm>
            <a:off x="9854806" y="2764266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/>
          <p:cNvSpPr txBox="1"/>
          <p:nvPr/>
        </p:nvSpPr>
        <p:spPr>
          <a:xfrm>
            <a:off x="9922166" y="2491537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</a:t>
            </a:r>
            <a:endParaRPr lang="en-US" sz="2400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9446787" y="4178325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</a:t>
            </a:r>
            <a:endParaRPr lang="en-US" sz="2400" b="1" dirty="0"/>
          </a:p>
        </p:txBody>
      </p:sp>
      <p:cxnSp>
        <p:nvCxnSpPr>
          <p:cNvPr id="72" name="Straight Arrow Connector 71"/>
          <p:cNvCxnSpPr>
            <a:endCxn id="67" idx="71"/>
          </p:cNvCxnSpPr>
          <p:nvPr/>
        </p:nvCxnSpPr>
        <p:spPr>
          <a:xfrm flipV="1">
            <a:off x="7900801" y="3110333"/>
            <a:ext cx="2937722" cy="203238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3" name="TextBox 72"/>
              <p:cNvSpPr txBox="1"/>
              <p:nvPr/>
            </p:nvSpPr>
            <p:spPr>
              <a:xfrm>
                <a:off x="9884502" y="3702585"/>
                <a:ext cx="3516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3" name="TextBox 7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4502" y="3702585"/>
                <a:ext cx="351635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26" t="-145" r="163" b="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Box 73"/>
              <p:cNvSpPr txBox="1"/>
              <p:nvPr/>
            </p:nvSpPr>
            <p:spPr>
              <a:xfrm>
                <a:off x="10494906" y="2506160"/>
                <a:ext cx="5889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Δ</m:t>
                      </m:r>
                      <m:acc>
                        <m:accPr>
                          <m:chr m:val="⃑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4" name="TextBox 7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4906" y="2506160"/>
                <a:ext cx="588943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44" t="-97" r="95" b="1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5" name="Oval 74"/>
          <p:cNvSpPr/>
          <p:nvPr/>
        </p:nvSpPr>
        <p:spPr>
          <a:xfrm>
            <a:off x="10800468" y="3037671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6" name="Straight Arrow Connector 75"/>
          <p:cNvCxnSpPr/>
          <p:nvPr/>
        </p:nvCxnSpPr>
        <p:spPr>
          <a:xfrm flipH="1" flipV="1">
            <a:off x="10407420" y="2967529"/>
            <a:ext cx="392466" cy="1241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10925080" y="2736992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endParaRPr lang="en-US" sz="2400" b="1" dirty="0"/>
          </a:p>
        </p:txBody>
      </p:sp>
      <p:sp>
        <p:nvSpPr>
          <p:cNvPr id="78" name="TextBox 77"/>
          <p:cNvSpPr txBox="1"/>
          <p:nvPr/>
        </p:nvSpPr>
        <p:spPr>
          <a:xfrm>
            <a:off x="7413989" y="2542830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9" name="Straight Connector 78"/>
          <p:cNvCxnSpPr/>
          <p:nvPr/>
        </p:nvCxnSpPr>
        <p:spPr>
          <a:xfrm>
            <a:off x="7721735" y="2829072"/>
            <a:ext cx="3664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7732247" y="4342615"/>
            <a:ext cx="3664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7407158" y="4060459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>
            <a:off x="9344669" y="4922790"/>
            <a:ext cx="0" cy="369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9893410" y="4928045"/>
            <a:ext cx="0" cy="369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9171035" y="5230778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9702902" y="5230778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1094428" y="4886413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Instantaneous velocity and speed…</a:t>
            </a:r>
            <a:endParaRPr lang="en-US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6624337" cy="2129624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Pick a point P along the object’s path and displace the object by an </a:t>
                </a:r>
                <a:r>
                  <a:rPr lang="en-US" b="1" dirty="0"/>
                  <a:t>infinitesimal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280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Δ</m:t>
                    </m:r>
                    <m:acc>
                      <m:accPr>
                        <m:chr m:val="⃑"/>
                        <m:ctrlPr>
                          <a:rPr lang="en-US" sz="280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AU" sz="28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𝑟</m:t>
                        </m:r>
                      </m:e>
                    </m:acc>
                  </m:oMath>
                </a14:m>
                <a:r>
                  <a:rPr lang="en-US" sz="2800" dirty="0"/>
                  <a:t> </a:t>
                </a:r>
                <a:r>
                  <a:rPr lang="en-US" dirty="0"/>
                  <a:t>in time interval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AU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2800" dirty="0"/>
                  <a:t> towards B.</a:t>
                </a:r>
                <a:endParaRPr lang="en-US" sz="2800" dirty="0"/>
              </a:p>
              <a:p>
                <a:pPr marL="2286000" lvl="5" indent="0">
                  <a:buNone/>
                </a:pPr>
                <a:endParaRPr lang="en-US" sz="1000" dirty="0"/>
              </a:p>
              <a:p>
                <a:pPr lvl="1"/>
                <a:r>
                  <a:rPr lang="en-US" dirty="0"/>
                  <a:t>The object’s </a:t>
                </a:r>
                <a:r>
                  <a:rPr lang="en-US" dirty="0">
                    <a:solidFill>
                      <a:srgbClr val="FF0000"/>
                    </a:solidFill>
                  </a:rPr>
                  <a:t>instantaneous velocity </a:t>
                </a:r>
                <a:r>
                  <a:rPr lang="en-US" dirty="0"/>
                  <a:t>at P is: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6624337" cy="2129624"/>
              </a:xfrm>
              <a:blipFill rotWithShape="1">
                <a:blip r:embed="rId1"/>
                <a:stretch>
                  <a:fillRect l="-10" b="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TextBox 51"/>
              <p:cNvSpPr txBox="1"/>
              <p:nvPr/>
            </p:nvSpPr>
            <p:spPr>
              <a:xfrm>
                <a:off x="1644832" y="4010060"/>
                <a:ext cx="3271344" cy="9621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⃑"/>
                                  <m:ctrlPr>
                                    <a:rPr lang="en-AU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AU" sz="2400" b="0" i="1" smtClean="0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AU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∆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→</m:t>
                              </m:r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</m:t>
                              </m:r>
                            </m:lim>
                          </m:limLow>
                        </m:fName>
                        <m:e>
                          <m:sSub>
                            <m:sSubPr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"/>
                                  <m:endChr m:val="|"/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A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AU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acc>
                                        <m:accPr>
                                          <m:chr m:val="⃑"/>
                                          <m:ctrlPr>
                                            <a:rPr lang="en-AU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AU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acc>
                                    </m:num>
                                    <m:den>
                                      <m:r>
                                        <a:rPr lang="en-AU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∆</m:t>
                                      </m:r>
                                      <m:r>
                                        <a:rPr lang="en-AU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𝑡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b>
                              <m:r>
                                <a:rPr lang="en-AU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sub>
                          </m:sSub>
                          <m:r>
                            <a:rPr lang="en-AU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</m:e>
                      </m:func>
                      <m:sSub>
                        <m:sSubPr>
                          <m:ctrlPr>
                            <a:rPr lang="en-AU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"/>
                              <m:endChr m:val="|"/>
                              <m:ctrlPr>
                                <a:rPr lang="en-AU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acc>
                                    <m:accPr>
                                      <m:chr m:val="⃑"/>
                                      <m:ctrlPr>
                                        <a:rPr lang="en-AU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AU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acc>
                                </m:num>
                                <m:den>
                                  <m:r>
                                    <a:rPr lang="en-AU" sz="2400" i="1">
                                      <a:latin typeface="Cambria Math" panose="02040503050406030204" pitchFamily="18" charset="0"/>
                                    </a:rPr>
                                    <m:t>𝑑𝑡</m:t>
                                  </m:r>
                                </m:den>
                              </m:f>
                            </m:e>
                          </m:d>
                        </m:e>
                        <m:sub>
                          <m:r>
                            <a:rPr lang="en-AU" sz="2400" i="1">
                              <a:latin typeface="Cambria Math" panose="02040503050406030204" pitchFamily="18" charset="0"/>
                            </a:rPr>
                            <m:t>𝑃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2" name="TextBox 5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4832" y="4010060"/>
                <a:ext cx="3271344" cy="962186"/>
              </a:xfrm>
              <a:prstGeom prst="rect">
                <a:avLst/>
              </a:prstGeom>
              <a:blipFill rotWithShape="1">
                <a:blip r:embed="rId2"/>
                <a:stretch>
                  <a:fillRect l="-6" t="-4" b="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TextBox 52"/>
          <p:cNvSpPr txBox="1"/>
          <p:nvPr/>
        </p:nvSpPr>
        <p:spPr>
          <a:xfrm>
            <a:off x="5423464" y="3753213"/>
            <a:ext cx="17652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“…|</a:t>
            </a:r>
            <a:r>
              <a:rPr lang="en-US" baseline="-25000" dirty="0">
                <a:solidFill>
                  <a:srgbClr val="0070C0"/>
                </a:solidFill>
              </a:rPr>
              <a:t>p</a:t>
            </a:r>
            <a:r>
              <a:rPr lang="en-US" dirty="0">
                <a:solidFill>
                  <a:srgbClr val="0070C0"/>
                </a:solidFill>
              </a:rPr>
              <a:t>” means you need to evaluate this expression at point P.</a:t>
            </a:r>
            <a:endParaRPr lang="en-US" baseline="-25000" dirty="0">
              <a:solidFill>
                <a:srgbClr val="0070C0"/>
              </a:solidFill>
            </a:endParaRPr>
          </a:p>
        </p:txBody>
      </p:sp>
      <p:sp>
        <p:nvSpPr>
          <p:cNvPr id="54" name="Content Placeholder 2"/>
          <p:cNvSpPr txBox="1"/>
          <p:nvPr/>
        </p:nvSpPr>
        <p:spPr>
          <a:xfrm>
            <a:off x="838200" y="5279567"/>
            <a:ext cx="5123829" cy="8210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r>
              <a:rPr lang="en-US" dirty="0"/>
              <a:t>Its </a:t>
            </a:r>
            <a:r>
              <a:rPr lang="en-US" dirty="0">
                <a:solidFill>
                  <a:srgbClr val="FF0000"/>
                </a:solidFill>
              </a:rPr>
              <a:t>instantaneous speed </a:t>
            </a:r>
            <a:r>
              <a:rPr lang="en-US" dirty="0"/>
              <a:t>at P is: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6" name="TextBox 55"/>
              <p:cNvSpPr txBox="1"/>
              <p:nvPr/>
            </p:nvSpPr>
            <p:spPr>
              <a:xfrm>
                <a:off x="2260695" y="5828153"/>
                <a:ext cx="3701334" cy="45313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AU" sz="2400" b="0" i="0" smtClean="0">
                          <a:latin typeface="Cambria Math" panose="02040503050406030204" pitchFamily="18" charset="0"/>
                        </a:rPr>
                        <m:t>instantaneous</m:t>
                      </m:r>
                      <m:r>
                        <a:rPr lang="en-AU" sz="2400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AU" sz="2400" b="0" i="0" smtClean="0">
                          <a:latin typeface="Cambria Math" panose="02040503050406030204" pitchFamily="18" charset="0"/>
                        </a:rPr>
                        <m:t>speed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AU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⃑"/>
                              <m:ctrlP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en-US" sz="2400" baseline="-25000" dirty="0"/>
              </a:p>
            </p:txBody>
          </p:sp>
        </mc:Choice>
        <mc:Fallback>
          <p:sp>
            <p:nvSpPr>
              <p:cNvPr id="56" name="TextBox 5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0695" y="5828153"/>
                <a:ext cx="3701334" cy="453137"/>
              </a:xfrm>
              <a:prstGeom prst="rect">
                <a:avLst/>
              </a:prstGeom>
              <a:blipFill rotWithShape="1">
                <a:blip r:embed="rId3"/>
                <a:stretch>
                  <a:fillRect l="-3" t="-27" b="-42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TextBox 57"/>
          <p:cNvSpPr txBox="1"/>
          <p:nvPr/>
        </p:nvSpPr>
        <p:spPr>
          <a:xfrm>
            <a:off x="6272155" y="5801699"/>
            <a:ext cx="34488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I have dropped the subscript P here because it’s understood.</a:t>
            </a:r>
            <a:endParaRPr lang="en-US" baseline="-25000" dirty="0">
              <a:solidFill>
                <a:srgbClr val="0070C0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 flipV="1">
            <a:off x="7895544" y="2200354"/>
            <a:ext cx="0" cy="29218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7906056" y="5122230"/>
            <a:ext cx="305851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7914827" y="189238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599115" y="495805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en-US" dirty="0"/>
          </a:p>
        </p:txBody>
      </p:sp>
      <p:cxnSp>
        <p:nvCxnSpPr>
          <p:cNvPr id="38" name="Straight Arrow Connector 37"/>
          <p:cNvCxnSpPr>
            <a:endCxn id="44" idx="77"/>
          </p:cNvCxnSpPr>
          <p:nvPr/>
        </p:nvCxnSpPr>
        <p:spPr>
          <a:xfrm flipV="1">
            <a:off x="7890678" y="2974409"/>
            <a:ext cx="2527716" cy="2147821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Freeform 43"/>
          <p:cNvSpPr/>
          <p:nvPr/>
        </p:nvSpPr>
        <p:spPr>
          <a:xfrm>
            <a:off x="8577237" y="2850794"/>
            <a:ext cx="2582562" cy="1519928"/>
          </a:xfrm>
          <a:custGeom>
            <a:avLst/>
            <a:gdLst>
              <a:gd name="connsiteX0" fmla="*/ 642551 w 2582562"/>
              <a:gd name="connsiteY0" fmla="*/ 1519928 h 1519928"/>
              <a:gd name="connsiteX1" fmla="*/ 556054 w 2582562"/>
              <a:gd name="connsiteY1" fmla="*/ 1507571 h 1519928"/>
              <a:gd name="connsiteX2" fmla="*/ 444843 w 2582562"/>
              <a:gd name="connsiteY2" fmla="*/ 1470501 h 1519928"/>
              <a:gd name="connsiteX3" fmla="*/ 358346 w 2582562"/>
              <a:gd name="connsiteY3" fmla="*/ 1445788 h 1519928"/>
              <a:gd name="connsiteX4" fmla="*/ 321275 w 2582562"/>
              <a:gd name="connsiteY4" fmla="*/ 1421074 h 1519928"/>
              <a:gd name="connsiteX5" fmla="*/ 284205 w 2582562"/>
              <a:gd name="connsiteY5" fmla="*/ 1408717 h 1519928"/>
              <a:gd name="connsiteX6" fmla="*/ 210065 w 2582562"/>
              <a:gd name="connsiteY6" fmla="*/ 1359290 h 1519928"/>
              <a:gd name="connsiteX7" fmla="*/ 185351 w 2582562"/>
              <a:gd name="connsiteY7" fmla="*/ 1322220 h 1519928"/>
              <a:gd name="connsiteX8" fmla="*/ 148281 w 2582562"/>
              <a:gd name="connsiteY8" fmla="*/ 1297507 h 1519928"/>
              <a:gd name="connsiteX9" fmla="*/ 74140 w 2582562"/>
              <a:gd name="connsiteY9" fmla="*/ 1173939 h 1519928"/>
              <a:gd name="connsiteX10" fmla="*/ 61784 w 2582562"/>
              <a:gd name="connsiteY10" fmla="*/ 1136869 h 1519928"/>
              <a:gd name="connsiteX11" fmla="*/ 37070 w 2582562"/>
              <a:gd name="connsiteY11" fmla="*/ 1099798 h 1519928"/>
              <a:gd name="connsiteX12" fmla="*/ 0 w 2582562"/>
              <a:gd name="connsiteY12" fmla="*/ 963874 h 1519928"/>
              <a:gd name="connsiteX13" fmla="*/ 12357 w 2582562"/>
              <a:gd name="connsiteY13" fmla="*/ 914447 h 1519928"/>
              <a:gd name="connsiteX14" fmla="*/ 111211 w 2582562"/>
              <a:gd name="connsiteY14" fmla="*/ 840307 h 1519928"/>
              <a:gd name="connsiteX15" fmla="*/ 222421 w 2582562"/>
              <a:gd name="connsiteY15" fmla="*/ 778523 h 1519928"/>
              <a:gd name="connsiteX16" fmla="*/ 259492 w 2582562"/>
              <a:gd name="connsiteY16" fmla="*/ 790880 h 1519928"/>
              <a:gd name="connsiteX17" fmla="*/ 345989 w 2582562"/>
              <a:gd name="connsiteY17" fmla="*/ 815593 h 1519928"/>
              <a:gd name="connsiteX18" fmla="*/ 506627 w 2582562"/>
              <a:gd name="connsiteY18" fmla="*/ 877377 h 1519928"/>
              <a:gd name="connsiteX19" fmla="*/ 568411 w 2582562"/>
              <a:gd name="connsiteY19" fmla="*/ 889734 h 1519928"/>
              <a:gd name="connsiteX20" fmla="*/ 617838 w 2582562"/>
              <a:gd name="connsiteY20" fmla="*/ 902090 h 1519928"/>
              <a:gd name="connsiteX21" fmla="*/ 716692 w 2582562"/>
              <a:gd name="connsiteY21" fmla="*/ 877377 h 1519928"/>
              <a:gd name="connsiteX22" fmla="*/ 753762 w 2582562"/>
              <a:gd name="connsiteY22" fmla="*/ 852663 h 1519928"/>
              <a:gd name="connsiteX23" fmla="*/ 790832 w 2582562"/>
              <a:gd name="connsiteY23" fmla="*/ 815593 h 1519928"/>
              <a:gd name="connsiteX24" fmla="*/ 803189 w 2582562"/>
              <a:gd name="connsiteY24" fmla="*/ 778523 h 1519928"/>
              <a:gd name="connsiteX25" fmla="*/ 753762 w 2582562"/>
              <a:gd name="connsiteY25" fmla="*/ 692025 h 1519928"/>
              <a:gd name="connsiteX26" fmla="*/ 704335 w 2582562"/>
              <a:gd name="connsiteY26" fmla="*/ 654955 h 1519928"/>
              <a:gd name="connsiteX27" fmla="*/ 667265 w 2582562"/>
              <a:gd name="connsiteY27" fmla="*/ 642598 h 1519928"/>
              <a:gd name="connsiteX28" fmla="*/ 630194 w 2582562"/>
              <a:gd name="connsiteY28" fmla="*/ 617885 h 1519928"/>
              <a:gd name="connsiteX29" fmla="*/ 556054 w 2582562"/>
              <a:gd name="connsiteY29" fmla="*/ 556101 h 1519928"/>
              <a:gd name="connsiteX30" fmla="*/ 506627 w 2582562"/>
              <a:gd name="connsiteY30" fmla="*/ 543744 h 1519928"/>
              <a:gd name="connsiteX31" fmla="*/ 395416 w 2582562"/>
              <a:gd name="connsiteY31" fmla="*/ 506674 h 1519928"/>
              <a:gd name="connsiteX32" fmla="*/ 358346 w 2582562"/>
              <a:gd name="connsiteY32" fmla="*/ 494317 h 1519928"/>
              <a:gd name="connsiteX33" fmla="*/ 259492 w 2582562"/>
              <a:gd name="connsiteY33" fmla="*/ 457247 h 1519928"/>
              <a:gd name="connsiteX34" fmla="*/ 210065 w 2582562"/>
              <a:gd name="connsiteY34" fmla="*/ 432534 h 1519928"/>
              <a:gd name="connsiteX35" fmla="*/ 98854 w 2582562"/>
              <a:gd name="connsiteY35" fmla="*/ 395463 h 1519928"/>
              <a:gd name="connsiteX36" fmla="*/ 61784 w 2582562"/>
              <a:gd name="connsiteY36" fmla="*/ 370750 h 1519928"/>
              <a:gd name="connsiteX37" fmla="*/ 49427 w 2582562"/>
              <a:gd name="connsiteY37" fmla="*/ 333680 h 1519928"/>
              <a:gd name="connsiteX38" fmla="*/ 24713 w 2582562"/>
              <a:gd name="connsiteY38" fmla="*/ 296609 h 1519928"/>
              <a:gd name="connsiteX39" fmla="*/ 37070 w 2582562"/>
              <a:gd name="connsiteY39" fmla="*/ 222469 h 1519928"/>
              <a:gd name="connsiteX40" fmla="*/ 86497 w 2582562"/>
              <a:gd name="connsiteY40" fmla="*/ 185398 h 1519928"/>
              <a:gd name="connsiteX41" fmla="*/ 185351 w 2582562"/>
              <a:gd name="connsiteY41" fmla="*/ 160685 h 1519928"/>
              <a:gd name="connsiteX42" fmla="*/ 457200 w 2582562"/>
              <a:gd name="connsiteY42" fmla="*/ 173042 h 1519928"/>
              <a:gd name="connsiteX43" fmla="*/ 494270 w 2582562"/>
              <a:gd name="connsiteY43" fmla="*/ 185398 h 1519928"/>
              <a:gd name="connsiteX44" fmla="*/ 593124 w 2582562"/>
              <a:gd name="connsiteY44" fmla="*/ 210112 h 1519928"/>
              <a:gd name="connsiteX45" fmla="*/ 679621 w 2582562"/>
              <a:gd name="connsiteY45" fmla="*/ 234825 h 1519928"/>
              <a:gd name="connsiteX46" fmla="*/ 729048 w 2582562"/>
              <a:gd name="connsiteY46" fmla="*/ 247182 h 1519928"/>
              <a:gd name="connsiteX47" fmla="*/ 803189 w 2582562"/>
              <a:gd name="connsiteY47" fmla="*/ 271896 h 1519928"/>
              <a:gd name="connsiteX48" fmla="*/ 840259 w 2582562"/>
              <a:gd name="connsiteY48" fmla="*/ 284252 h 1519928"/>
              <a:gd name="connsiteX49" fmla="*/ 914400 w 2582562"/>
              <a:gd name="connsiteY49" fmla="*/ 308966 h 1519928"/>
              <a:gd name="connsiteX50" fmla="*/ 963827 w 2582562"/>
              <a:gd name="connsiteY50" fmla="*/ 321323 h 1519928"/>
              <a:gd name="connsiteX51" fmla="*/ 1099751 w 2582562"/>
              <a:gd name="connsiteY51" fmla="*/ 346036 h 1519928"/>
              <a:gd name="connsiteX52" fmla="*/ 1248032 w 2582562"/>
              <a:gd name="connsiteY52" fmla="*/ 383107 h 1519928"/>
              <a:gd name="connsiteX53" fmla="*/ 1297459 w 2582562"/>
              <a:gd name="connsiteY53" fmla="*/ 407820 h 1519928"/>
              <a:gd name="connsiteX54" fmla="*/ 1421027 w 2582562"/>
              <a:gd name="connsiteY54" fmla="*/ 432534 h 1519928"/>
              <a:gd name="connsiteX55" fmla="*/ 1556951 w 2582562"/>
              <a:gd name="connsiteY55" fmla="*/ 469604 h 1519928"/>
              <a:gd name="connsiteX56" fmla="*/ 1705232 w 2582562"/>
              <a:gd name="connsiteY56" fmla="*/ 519031 h 1519928"/>
              <a:gd name="connsiteX57" fmla="*/ 1853513 w 2582562"/>
              <a:gd name="connsiteY57" fmla="*/ 568458 h 1519928"/>
              <a:gd name="connsiteX58" fmla="*/ 1977081 w 2582562"/>
              <a:gd name="connsiteY58" fmla="*/ 593171 h 1519928"/>
              <a:gd name="connsiteX59" fmla="*/ 2026508 w 2582562"/>
              <a:gd name="connsiteY59" fmla="*/ 605528 h 1519928"/>
              <a:gd name="connsiteX60" fmla="*/ 2100648 w 2582562"/>
              <a:gd name="connsiteY60" fmla="*/ 630242 h 1519928"/>
              <a:gd name="connsiteX61" fmla="*/ 2187146 w 2582562"/>
              <a:gd name="connsiteY61" fmla="*/ 642598 h 1519928"/>
              <a:gd name="connsiteX62" fmla="*/ 2458994 w 2582562"/>
              <a:gd name="connsiteY62" fmla="*/ 630242 h 1519928"/>
              <a:gd name="connsiteX63" fmla="*/ 2533135 w 2582562"/>
              <a:gd name="connsiteY63" fmla="*/ 605528 h 1519928"/>
              <a:gd name="connsiteX64" fmla="*/ 2570205 w 2582562"/>
              <a:gd name="connsiteY64" fmla="*/ 593171 h 1519928"/>
              <a:gd name="connsiteX65" fmla="*/ 2582562 w 2582562"/>
              <a:gd name="connsiteY65" fmla="*/ 556101 h 1519928"/>
              <a:gd name="connsiteX66" fmla="*/ 2520778 w 2582562"/>
              <a:gd name="connsiteY66" fmla="*/ 395463 h 1519928"/>
              <a:gd name="connsiteX67" fmla="*/ 2483708 w 2582562"/>
              <a:gd name="connsiteY67" fmla="*/ 370750 h 1519928"/>
              <a:gd name="connsiteX68" fmla="*/ 2446638 w 2582562"/>
              <a:gd name="connsiteY68" fmla="*/ 333680 h 1519928"/>
              <a:gd name="connsiteX69" fmla="*/ 2409567 w 2582562"/>
              <a:gd name="connsiteY69" fmla="*/ 321323 h 1519928"/>
              <a:gd name="connsiteX70" fmla="*/ 2360140 w 2582562"/>
              <a:gd name="connsiteY70" fmla="*/ 296609 h 1519928"/>
              <a:gd name="connsiteX71" fmla="*/ 2261286 w 2582562"/>
              <a:gd name="connsiteY71" fmla="*/ 259539 h 1519928"/>
              <a:gd name="connsiteX72" fmla="*/ 2224216 w 2582562"/>
              <a:gd name="connsiteY72" fmla="*/ 234825 h 1519928"/>
              <a:gd name="connsiteX73" fmla="*/ 2150075 w 2582562"/>
              <a:gd name="connsiteY73" fmla="*/ 210112 h 1519928"/>
              <a:gd name="connsiteX74" fmla="*/ 2113005 w 2582562"/>
              <a:gd name="connsiteY74" fmla="*/ 197755 h 1519928"/>
              <a:gd name="connsiteX75" fmla="*/ 2014151 w 2582562"/>
              <a:gd name="connsiteY75" fmla="*/ 173042 h 1519928"/>
              <a:gd name="connsiteX76" fmla="*/ 1940011 w 2582562"/>
              <a:gd name="connsiteY76" fmla="*/ 148328 h 1519928"/>
              <a:gd name="connsiteX77" fmla="*/ 1841157 w 2582562"/>
              <a:gd name="connsiteY77" fmla="*/ 123615 h 1519928"/>
              <a:gd name="connsiteX78" fmla="*/ 1754659 w 2582562"/>
              <a:gd name="connsiteY78" fmla="*/ 98901 h 1519928"/>
              <a:gd name="connsiteX79" fmla="*/ 1680519 w 2582562"/>
              <a:gd name="connsiteY79" fmla="*/ 86544 h 1519928"/>
              <a:gd name="connsiteX80" fmla="*/ 1544594 w 2582562"/>
              <a:gd name="connsiteY80" fmla="*/ 49474 h 1519928"/>
              <a:gd name="connsiteX81" fmla="*/ 1433384 w 2582562"/>
              <a:gd name="connsiteY81" fmla="*/ 24761 h 1519928"/>
              <a:gd name="connsiteX82" fmla="*/ 1383957 w 2582562"/>
              <a:gd name="connsiteY82" fmla="*/ 47 h 151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2582562" h="1519928">
                <a:moveTo>
                  <a:pt x="642551" y="1519928"/>
                </a:moveTo>
                <a:cubicBezTo>
                  <a:pt x="613719" y="1515809"/>
                  <a:pt x="584433" y="1514120"/>
                  <a:pt x="556054" y="1507571"/>
                </a:cubicBezTo>
                <a:cubicBezTo>
                  <a:pt x="395386" y="1470494"/>
                  <a:pt x="543712" y="1495219"/>
                  <a:pt x="444843" y="1470501"/>
                </a:cubicBezTo>
                <a:cubicBezTo>
                  <a:pt x="382780" y="1454985"/>
                  <a:pt x="411527" y="1463514"/>
                  <a:pt x="358346" y="1445788"/>
                </a:cubicBezTo>
                <a:cubicBezTo>
                  <a:pt x="345989" y="1437550"/>
                  <a:pt x="334558" y="1427716"/>
                  <a:pt x="321275" y="1421074"/>
                </a:cubicBezTo>
                <a:cubicBezTo>
                  <a:pt x="309625" y="1415249"/>
                  <a:pt x="295591" y="1415043"/>
                  <a:pt x="284205" y="1408717"/>
                </a:cubicBezTo>
                <a:cubicBezTo>
                  <a:pt x="258241" y="1394292"/>
                  <a:pt x="210065" y="1359290"/>
                  <a:pt x="210065" y="1359290"/>
                </a:cubicBezTo>
                <a:cubicBezTo>
                  <a:pt x="201827" y="1346933"/>
                  <a:pt x="195852" y="1332721"/>
                  <a:pt x="185351" y="1322220"/>
                </a:cubicBezTo>
                <a:cubicBezTo>
                  <a:pt x="174850" y="1311719"/>
                  <a:pt x="158060" y="1308683"/>
                  <a:pt x="148281" y="1297507"/>
                </a:cubicBezTo>
                <a:cubicBezTo>
                  <a:pt x="123688" y="1269400"/>
                  <a:pt x="90399" y="1211878"/>
                  <a:pt x="74140" y="1173939"/>
                </a:cubicBezTo>
                <a:cubicBezTo>
                  <a:pt x="69009" y="1161967"/>
                  <a:pt x="67609" y="1148519"/>
                  <a:pt x="61784" y="1136869"/>
                </a:cubicBezTo>
                <a:cubicBezTo>
                  <a:pt x="55142" y="1123586"/>
                  <a:pt x="45308" y="1112155"/>
                  <a:pt x="37070" y="1099798"/>
                </a:cubicBezTo>
                <a:cubicBezTo>
                  <a:pt x="9198" y="988308"/>
                  <a:pt x="23098" y="1033166"/>
                  <a:pt x="0" y="963874"/>
                </a:cubicBezTo>
                <a:cubicBezTo>
                  <a:pt x="4119" y="947398"/>
                  <a:pt x="996" y="927070"/>
                  <a:pt x="12357" y="914447"/>
                </a:cubicBezTo>
                <a:cubicBezTo>
                  <a:pt x="39911" y="883831"/>
                  <a:pt x="76940" y="863155"/>
                  <a:pt x="111211" y="840307"/>
                </a:cubicBezTo>
                <a:cubicBezTo>
                  <a:pt x="196189" y="783655"/>
                  <a:pt x="157173" y="800273"/>
                  <a:pt x="222421" y="778523"/>
                </a:cubicBezTo>
                <a:cubicBezTo>
                  <a:pt x="234778" y="782642"/>
                  <a:pt x="246968" y="787302"/>
                  <a:pt x="259492" y="790880"/>
                </a:cubicBezTo>
                <a:cubicBezTo>
                  <a:pt x="300512" y="802600"/>
                  <a:pt x="308947" y="800776"/>
                  <a:pt x="345989" y="815593"/>
                </a:cubicBezTo>
                <a:cubicBezTo>
                  <a:pt x="421643" y="845855"/>
                  <a:pt x="431617" y="856919"/>
                  <a:pt x="506627" y="877377"/>
                </a:cubicBezTo>
                <a:cubicBezTo>
                  <a:pt x="526889" y="882903"/>
                  <a:pt x="547909" y="885178"/>
                  <a:pt x="568411" y="889734"/>
                </a:cubicBezTo>
                <a:cubicBezTo>
                  <a:pt x="584989" y="893418"/>
                  <a:pt x="601362" y="897971"/>
                  <a:pt x="617838" y="902090"/>
                </a:cubicBezTo>
                <a:cubicBezTo>
                  <a:pt x="641339" y="897390"/>
                  <a:pt x="691360" y="890043"/>
                  <a:pt x="716692" y="877377"/>
                </a:cubicBezTo>
                <a:cubicBezTo>
                  <a:pt x="729975" y="870735"/>
                  <a:pt x="742353" y="862170"/>
                  <a:pt x="753762" y="852663"/>
                </a:cubicBezTo>
                <a:cubicBezTo>
                  <a:pt x="767187" y="841476"/>
                  <a:pt x="778475" y="827950"/>
                  <a:pt x="790832" y="815593"/>
                </a:cubicBezTo>
                <a:cubicBezTo>
                  <a:pt x="794951" y="803236"/>
                  <a:pt x="803189" y="791548"/>
                  <a:pt x="803189" y="778523"/>
                </a:cubicBezTo>
                <a:cubicBezTo>
                  <a:pt x="803189" y="733182"/>
                  <a:pt x="785764" y="719455"/>
                  <a:pt x="753762" y="692025"/>
                </a:cubicBezTo>
                <a:cubicBezTo>
                  <a:pt x="738126" y="678622"/>
                  <a:pt x="722216" y="665173"/>
                  <a:pt x="704335" y="654955"/>
                </a:cubicBezTo>
                <a:cubicBezTo>
                  <a:pt x="693026" y="648493"/>
                  <a:pt x="678915" y="648423"/>
                  <a:pt x="667265" y="642598"/>
                </a:cubicBezTo>
                <a:cubicBezTo>
                  <a:pt x="653982" y="635956"/>
                  <a:pt x="641603" y="627392"/>
                  <a:pt x="630194" y="617885"/>
                </a:cubicBezTo>
                <a:cubicBezTo>
                  <a:pt x="598758" y="591689"/>
                  <a:pt x="593952" y="572343"/>
                  <a:pt x="556054" y="556101"/>
                </a:cubicBezTo>
                <a:cubicBezTo>
                  <a:pt x="540444" y="549411"/>
                  <a:pt x="522894" y="548624"/>
                  <a:pt x="506627" y="543744"/>
                </a:cubicBezTo>
                <a:cubicBezTo>
                  <a:pt x="506580" y="543730"/>
                  <a:pt x="413974" y="512860"/>
                  <a:pt x="395416" y="506674"/>
                </a:cubicBezTo>
                <a:cubicBezTo>
                  <a:pt x="383059" y="502555"/>
                  <a:pt x="369996" y="500142"/>
                  <a:pt x="358346" y="494317"/>
                </a:cubicBezTo>
                <a:cubicBezTo>
                  <a:pt x="220735" y="425513"/>
                  <a:pt x="394087" y="507720"/>
                  <a:pt x="259492" y="457247"/>
                </a:cubicBezTo>
                <a:cubicBezTo>
                  <a:pt x="242245" y="450779"/>
                  <a:pt x="226898" y="440015"/>
                  <a:pt x="210065" y="432534"/>
                </a:cubicBezTo>
                <a:cubicBezTo>
                  <a:pt x="150237" y="405944"/>
                  <a:pt x="156230" y="409807"/>
                  <a:pt x="98854" y="395463"/>
                </a:cubicBezTo>
                <a:cubicBezTo>
                  <a:pt x="86497" y="387225"/>
                  <a:pt x="71061" y="382346"/>
                  <a:pt x="61784" y="370750"/>
                </a:cubicBezTo>
                <a:cubicBezTo>
                  <a:pt x="53647" y="360579"/>
                  <a:pt x="55252" y="345330"/>
                  <a:pt x="49427" y="333680"/>
                </a:cubicBezTo>
                <a:cubicBezTo>
                  <a:pt x="42785" y="320397"/>
                  <a:pt x="32951" y="308966"/>
                  <a:pt x="24713" y="296609"/>
                </a:cubicBezTo>
                <a:cubicBezTo>
                  <a:pt x="28832" y="271896"/>
                  <a:pt x="24903" y="244370"/>
                  <a:pt x="37070" y="222469"/>
                </a:cubicBezTo>
                <a:cubicBezTo>
                  <a:pt x="47072" y="204466"/>
                  <a:pt x="68616" y="195616"/>
                  <a:pt x="86497" y="185398"/>
                </a:cubicBezTo>
                <a:cubicBezTo>
                  <a:pt x="106954" y="173709"/>
                  <a:pt x="169712" y="163813"/>
                  <a:pt x="185351" y="160685"/>
                </a:cubicBezTo>
                <a:cubicBezTo>
                  <a:pt x="275967" y="164804"/>
                  <a:pt x="366779" y="165808"/>
                  <a:pt x="457200" y="173042"/>
                </a:cubicBezTo>
                <a:cubicBezTo>
                  <a:pt x="470184" y="174081"/>
                  <a:pt x="481704" y="181971"/>
                  <a:pt x="494270" y="185398"/>
                </a:cubicBezTo>
                <a:cubicBezTo>
                  <a:pt x="527039" y="194335"/>
                  <a:pt x="560465" y="200781"/>
                  <a:pt x="593124" y="210112"/>
                </a:cubicBezTo>
                <a:lnTo>
                  <a:pt x="679621" y="234825"/>
                </a:lnTo>
                <a:cubicBezTo>
                  <a:pt x="696005" y="239293"/>
                  <a:pt x="712781" y="242302"/>
                  <a:pt x="729048" y="247182"/>
                </a:cubicBezTo>
                <a:cubicBezTo>
                  <a:pt x="754000" y="254668"/>
                  <a:pt x="778475" y="263658"/>
                  <a:pt x="803189" y="271896"/>
                </a:cubicBezTo>
                <a:lnTo>
                  <a:pt x="840259" y="284252"/>
                </a:lnTo>
                <a:lnTo>
                  <a:pt x="914400" y="308966"/>
                </a:lnTo>
                <a:cubicBezTo>
                  <a:pt x="930876" y="313085"/>
                  <a:pt x="947249" y="317639"/>
                  <a:pt x="963827" y="321323"/>
                </a:cubicBezTo>
                <a:cubicBezTo>
                  <a:pt x="1015645" y="332838"/>
                  <a:pt x="1046090" y="337093"/>
                  <a:pt x="1099751" y="346036"/>
                </a:cubicBezTo>
                <a:cubicBezTo>
                  <a:pt x="1211364" y="401844"/>
                  <a:pt x="1072338" y="339184"/>
                  <a:pt x="1248032" y="383107"/>
                </a:cubicBezTo>
                <a:cubicBezTo>
                  <a:pt x="1265902" y="387575"/>
                  <a:pt x="1279747" y="402760"/>
                  <a:pt x="1297459" y="407820"/>
                </a:cubicBezTo>
                <a:cubicBezTo>
                  <a:pt x="1337848" y="419360"/>
                  <a:pt x="1382026" y="416934"/>
                  <a:pt x="1421027" y="432534"/>
                </a:cubicBezTo>
                <a:cubicBezTo>
                  <a:pt x="1506073" y="466552"/>
                  <a:pt x="1460932" y="453600"/>
                  <a:pt x="1556951" y="469604"/>
                </a:cubicBezTo>
                <a:cubicBezTo>
                  <a:pt x="1675062" y="516847"/>
                  <a:pt x="1558898" y="472820"/>
                  <a:pt x="1705232" y="519031"/>
                </a:cubicBezTo>
                <a:cubicBezTo>
                  <a:pt x="1754914" y="534720"/>
                  <a:pt x="1802424" y="558240"/>
                  <a:pt x="1853513" y="568458"/>
                </a:cubicBezTo>
                <a:cubicBezTo>
                  <a:pt x="1894702" y="576696"/>
                  <a:pt x="1936330" y="582983"/>
                  <a:pt x="1977081" y="593171"/>
                </a:cubicBezTo>
                <a:cubicBezTo>
                  <a:pt x="1993557" y="597290"/>
                  <a:pt x="2010242" y="600648"/>
                  <a:pt x="2026508" y="605528"/>
                </a:cubicBezTo>
                <a:cubicBezTo>
                  <a:pt x="2051460" y="613014"/>
                  <a:pt x="2074860" y="626558"/>
                  <a:pt x="2100648" y="630242"/>
                </a:cubicBezTo>
                <a:lnTo>
                  <a:pt x="2187146" y="642598"/>
                </a:lnTo>
                <a:cubicBezTo>
                  <a:pt x="2277762" y="638479"/>
                  <a:pt x="2368801" y="639906"/>
                  <a:pt x="2458994" y="630242"/>
                </a:cubicBezTo>
                <a:cubicBezTo>
                  <a:pt x="2484896" y="627467"/>
                  <a:pt x="2508421" y="613766"/>
                  <a:pt x="2533135" y="605528"/>
                </a:cubicBezTo>
                <a:lnTo>
                  <a:pt x="2570205" y="593171"/>
                </a:lnTo>
                <a:cubicBezTo>
                  <a:pt x="2574324" y="580814"/>
                  <a:pt x="2582562" y="569126"/>
                  <a:pt x="2582562" y="556101"/>
                </a:cubicBezTo>
                <a:cubicBezTo>
                  <a:pt x="2582562" y="504830"/>
                  <a:pt x="2569475" y="427927"/>
                  <a:pt x="2520778" y="395463"/>
                </a:cubicBezTo>
                <a:cubicBezTo>
                  <a:pt x="2508421" y="387225"/>
                  <a:pt x="2495117" y="380257"/>
                  <a:pt x="2483708" y="370750"/>
                </a:cubicBezTo>
                <a:cubicBezTo>
                  <a:pt x="2470283" y="359563"/>
                  <a:pt x="2461178" y="343373"/>
                  <a:pt x="2446638" y="333680"/>
                </a:cubicBezTo>
                <a:cubicBezTo>
                  <a:pt x="2435800" y="326455"/>
                  <a:pt x="2421539" y="326454"/>
                  <a:pt x="2409567" y="321323"/>
                </a:cubicBezTo>
                <a:cubicBezTo>
                  <a:pt x="2392636" y="314067"/>
                  <a:pt x="2377071" y="303865"/>
                  <a:pt x="2360140" y="296609"/>
                </a:cubicBezTo>
                <a:cubicBezTo>
                  <a:pt x="2285281" y="264526"/>
                  <a:pt x="2363681" y="310736"/>
                  <a:pt x="2261286" y="259539"/>
                </a:cubicBezTo>
                <a:cubicBezTo>
                  <a:pt x="2248003" y="252897"/>
                  <a:pt x="2237787" y="240857"/>
                  <a:pt x="2224216" y="234825"/>
                </a:cubicBezTo>
                <a:cubicBezTo>
                  <a:pt x="2200411" y="224245"/>
                  <a:pt x="2174789" y="218350"/>
                  <a:pt x="2150075" y="210112"/>
                </a:cubicBezTo>
                <a:cubicBezTo>
                  <a:pt x="2137718" y="205993"/>
                  <a:pt x="2125641" y="200914"/>
                  <a:pt x="2113005" y="197755"/>
                </a:cubicBezTo>
                <a:cubicBezTo>
                  <a:pt x="2080054" y="189517"/>
                  <a:pt x="2046373" y="183783"/>
                  <a:pt x="2014151" y="173042"/>
                </a:cubicBezTo>
                <a:cubicBezTo>
                  <a:pt x="1989438" y="164804"/>
                  <a:pt x="1965283" y="154646"/>
                  <a:pt x="1940011" y="148328"/>
                </a:cubicBezTo>
                <a:cubicBezTo>
                  <a:pt x="1907060" y="140090"/>
                  <a:pt x="1873379" y="134356"/>
                  <a:pt x="1841157" y="123615"/>
                </a:cubicBezTo>
                <a:cubicBezTo>
                  <a:pt x="1805826" y="111838"/>
                  <a:pt x="1793448" y="106659"/>
                  <a:pt x="1754659" y="98901"/>
                </a:cubicBezTo>
                <a:cubicBezTo>
                  <a:pt x="1730091" y="93987"/>
                  <a:pt x="1705017" y="91794"/>
                  <a:pt x="1680519" y="86544"/>
                </a:cubicBezTo>
                <a:cubicBezTo>
                  <a:pt x="1504318" y="48787"/>
                  <a:pt x="1638703" y="76363"/>
                  <a:pt x="1544594" y="49474"/>
                </a:cubicBezTo>
                <a:cubicBezTo>
                  <a:pt x="1503870" y="37839"/>
                  <a:pt x="1475860" y="33256"/>
                  <a:pt x="1433384" y="24761"/>
                </a:cubicBezTo>
                <a:cubicBezTo>
                  <a:pt x="1392886" y="-2238"/>
                  <a:pt x="1411164" y="47"/>
                  <a:pt x="1383957" y="47"/>
                </a:cubicBezTo>
              </a:path>
            </a:pathLst>
          </a:custGeom>
          <a:noFill/>
          <a:ln w="4445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/>
          <p:cNvSpPr/>
          <p:nvPr/>
        </p:nvSpPr>
        <p:spPr>
          <a:xfrm>
            <a:off x="9259544" y="4314761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/>
          <p:cNvSpPr/>
          <p:nvPr/>
        </p:nvSpPr>
        <p:spPr>
          <a:xfrm>
            <a:off x="9854806" y="2764266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9922166" y="2491537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</a:t>
            </a:r>
            <a:endParaRPr lang="en-US" sz="2400" b="1" dirty="0"/>
          </a:p>
        </p:txBody>
      </p:sp>
      <p:sp>
        <p:nvSpPr>
          <p:cNvPr id="48" name="TextBox 47"/>
          <p:cNvSpPr txBox="1"/>
          <p:nvPr/>
        </p:nvSpPr>
        <p:spPr>
          <a:xfrm>
            <a:off x="9446787" y="4178325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</a:t>
            </a:r>
            <a:endParaRPr lang="en-US" sz="2400" b="1" dirty="0"/>
          </a:p>
        </p:txBody>
      </p:sp>
      <p:cxnSp>
        <p:nvCxnSpPr>
          <p:cNvPr id="49" name="Straight Arrow Connector 48"/>
          <p:cNvCxnSpPr>
            <a:endCxn id="44" idx="71"/>
          </p:cNvCxnSpPr>
          <p:nvPr/>
        </p:nvCxnSpPr>
        <p:spPr>
          <a:xfrm flipV="1">
            <a:off x="7900801" y="3110333"/>
            <a:ext cx="2937722" cy="203238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82" name="TextBox 81"/>
              <p:cNvSpPr txBox="1"/>
              <p:nvPr/>
            </p:nvSpPr>
            <p:spPr>
              <a:xfrm>
                <a:off x="9884502" y="3702585"/>
                <a:ext cx="35163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2" name="TextBox 8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4502" y="3702585"/>
                <a:ext cx="351635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26" t="-145" r="163" b="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3" name="TextBox 82"/>
              <p:cNvSpPr txBox="1"/>
              <p:nvPr/>
            </p:nvSpPr>
            <p:spPr>
              <a:xfrm>
                <a:off x="10494906" y="2506160"/>
                <a:ext cx="588943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Δ</m:t>
                      </m:r>
                      <m:acc>
                        <m:accPr>
                          <m:chr m:val="⃑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𝑟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3" name="TextBox 8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94906" y="2506160"/>
                <a:ext cx="588943" cy="461665"/>
              </a:xfrm>
              <a:prstGeom prst="rect">
                <a:avLst/>
              </a:prstGeom>
              <a:blipFill rotWithShape="1">
                <a:blip r:embed="rId5"/>
                <a:stretch>
                  <a:fillRect l="-44" t="-97" r="95" b="10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Oval 84"/>
          <p:cNvSpPr/>
          <p:nvPr/>
        </p:nvSpPr>
        <p:spPr>
          <a:xfrm>
            <a:off x="10800468" y="3037671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6" name="Straight Arrow Connector 85"/>
          <p:cNvCxnSpPr/>
          <p:nvPr/>
        </p:nvCxnSpPr>
        <p:spPr>
          <a:xfrm flipH="1" flipV="1">
            <a:off x="10407420" y="2967529"/>
            <a:ext cx="392466" cy="12411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10925080" y="2736992"/>
            <a:ext cx="3481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P</a:t>
            </a:r>
            <a:endParaRPr lang="en-US" sz="2400" b="1" dirty="0"/>
          </a:p>
        </p:txBody>
      </p:sp>
      <p:sp>
        <p:nvSpPr>
          <p:cNvPr id="89" name="TextBox 88"/>
          <p:cNvSpPr txBox="1"/>
          <p:nvPr/>
        </p:nvSpPr>
        <p:spPr>
          <a:xfrm>
            <a:off x="7413989" y="2542830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0" name="Straight Connector 89"/>
          <p:cNvCxnSpPr/>
          <p:nvPr/>
        </p:nvCxnSpPr>
        <p:spPr>
          <a:xfrm>
            <a:off x="7721735" y="2829072"/>
            <a:ext cx="3664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7732247" y="4342615"/>
            <a:ext cx="3664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7407158" y="4060459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3" name="Straight Connector 92"/>
          <p:cNvCxnSpPr/>
          <p:nvPr/>
        </p:nvCxnSpPr>
        <p:spPr>
          <a:xfrm>
            <a:off x="9344669" y="4922790"/>
            <a:ext cx="0" cy="369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Connector 93"/>
          <p:cNvCxnSpPr/>
          <p:nvPr/>
        </p:nvCxnSpPr>
        <p:spPr>
          <a:xfrm>
            <a:off x="9893410" y="4928045"/>
            <a:ext cx="0" cy="369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94"/>
          <p:cNvSpPr txBox="1"/>
          <p:nvPr/>
        </p:nvSpPr>
        <p:spPr>
          <a:xfrm>
            <a:off x="9171035" y="5230778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9702902" y="5230778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TextBox 96"/>
          <p:cNvSpPr txBox="1"/>
          <p:nvPr/>
        </p:nvSpPr>
        <p:spPr>
          <a:xfrm>
            <a:off x="11094428" y="4886413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Example 1.4…							1/2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35610"/>
          </a:xfrm>
        </p:spPr>
        <p:txBody>
          <a:bodyPr>
            <a:normAutofit/>
          </a:bodyPr>
          <a:lstStyle/>
          <a:p>
            <a:r>
              <a:rPr lang="en-US" dirty="0"/>
              <a:t>A particle moves along the x-axis. Its position is described by: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4247908" y="2399619"/>
                <a:ext cx="301422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AU" sz="3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30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AU" sz="3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AU" sz="3000" b="0" i="1" smtClean="0">
                          <a:latin typeface="Cambria Math" panose="02040503050406030204" pitchFamily="18" charset="0"/>
                        </a:rPr>
                        <m:t> − </m:t>
                      </m:r>
                      <m:sSup>
                        <m:sSupPr>
                          <m:ctrlPr>
                            <a:rPr lang="en-AU" sz="3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3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AU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908" y="2399619"/>
                <a:ext cx="3014223" cy="553998"/>
              </a:xfrm>
              <a:prstGeom prst="rect">
                <a:avLst/>
              </a:prstGeom>
              <a:blipFill rotWithShape="1">
                <a:blip r:embed="rId1"/>
                <a:stretch>
                  <a:fillRect l="-13" t="-106" r="9" b="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882359" y="2307286"/>
            <a:ext cx="3000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 is in time in units of seconds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solidFill>
                  <a:srgbClr val="0070C0"/>
                </a:solidFill>
              </a:rPr>
              <a:t> is position in units of </a:t>
            </a:r>
            <a:r>
              <a:rPr lang="en-US" dirty="0" err="1">
                <a:solidFill>
                  <a:srgbClr val="0070C0"/>
                </a:solidFill>
              </a:rPr>
              <a:t>metres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/>
              <p:cNvSpPr txBox="1"/>
              <p:nvPr/>
            </p:nvSpPr>
            <p:spPr>
              <a:xfrm>
                <a:off x="838200" y="3166496"/>
                <a:ext cx="5689922" cy="32111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What is its displacement between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AU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AU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/>
                  <a:t>?</a:t>
                </a:r>
                <a:r>
                  <a:rPr lang="en-US" dirty="0">
                    <a:solidFill>
                      <a:srgbClr val="FF0000"/>
                    </a:solidFill>
                  </a:rPr>
                  <a:t>	</a:t>
                </a:r>
                <a:endParaRPr lang="en-US" sz="200" dirty="0"/>
              </a:p>
              <a:p>
                <a:pPr marL="514350" indent="-514350">
                  <a:buFont typeface="+mj-lt"/>
                  <a:buAutoNum type="arabicPeriod"/>
                </a:pPr>
                <a:endParaRPr lang="en-US" sz="3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What </a:t>
                </a:r>
                <a:r>
                  <a:rPr lang="en-US" dirty="0">
                    <a:solidFill>
                      <a:srgbClr val="FF0000"/>
                    </a:solidFill>
                  </a:rPr>
                  <a:t>distance</a:t>
                </a:r>
                <a:r>
                  <a:rPr lang="en-US" dirty="0"/>
                  <a:t> does it travel between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AU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AU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/>
                  <a:t>? </a:t>
                </a: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sz="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What is its </a:t>
                </a:r>
                <a:r>
                  <a:rPr lang="en-US" dirty="0">
                    <a:solidFill>
                      <a:srgbClr val="FF0000"/>
                    </a:solidFill>
                  </a:rPr>
                  <a:t>average velocity </a:t>
                </a:r>
                <a:r>
                  <a:rPr lang="en-US" dirty="0"/>
                  <a:t>in this time period?	</a:t>
                </a:r>
                <a:endParaRPr lang="en-US" dirty="0"/>
              </a:p>
              <a:p>
                <a:pPr marL="1885950" lvl="3" indent="-514350">
                  <a:buFont typeface="+mj-lt"/>
                  <a:buAutoNum type="arabicPeriod"/>
                </a:pPr>
                <a:endParaRPr lang="en-US" sz="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What is its </a:t>
                </a:r>
                <a:r>
                  <a:rPr lang="en-US" dirty="0">
                    <a:solidFill>
                      <a:srgbClr val="FF0000"/>
                    </a:solidFill>
                  </a:rPr>
                  <a:t>instantaneous velocity</a:t>
                </a:r>
                <a:r>
                  <a:rPr lang="en-US" dirty="0"/>
                  <a:t> at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AU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AU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/>
                  <a:t>?</a:t>
                </a:r>
                <a:endParaRPr lang="en-US" dirty="0"/>
              </a:p>
            </p:txBody>
          </p:sp>
        </mc:Choice>
        <mc:Fallback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166496"/>
                <a:ext cx="5689922" cy="3211153"/>
              </a:xfrm>
              <a:prstGeom prst="rect">
                <a:avLst/>
              </a:prstGeom>
              <a:blipFill rotWithShape="1">
                <a:blip r:embed="rId2"/>
                <a:stretch>
                  <a:fillRect t="-1535" r="6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Example 1.4…							2/2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35610"/>
          </a:xfrm>
        </p:spPr>
        <p:txBody>
          <a:bodyPr>
            <a:normAutofit/>
          </a:bodyPr>
          <a:lstStyle/>
          <a:p>
            <a:r>
              <a:rPr lang="en-US" dirty="0"/>
              <a:t>A particle moves along the x-axis. Its position is described by: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4247908" y="2399619"/>
                <a:ext cx="301422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AU" sz="3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30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AU" sz="3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AU" sz="3000" b="0" i="1" smtClean="0">
                          <a:latin typeface="Cambria Math" panose="02040503050406030204" pitchFamily="18" charset="0"/>
                        </a:rPr>
                        <m:t> − </m:t>
                      </m:r>
                      <m:sSup>
                        <m:sSupPr>
                          <m:ctrlPr>
                            <a:rPr lang="en-AU" sz="3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3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AU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908" y="2399619"/>
                <a:ext cx="3014223" cy="553998"/>
              </a:xfrm>
              <a:prstGeom prst="rect">
                <a:avLst/>
              </a:prstGeom>
              <a:blipFill rotWithShape="1">
                <a:blip r:embed="rId1"/>
                <a:stretch>
                  <a:fillRect l="-13" t="-106" r="9" b="4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882359" y="2307286"/>
            <a:ext cx="3000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 is in time in units of seconds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solidFill>
                  <a:srgbClr val="0070C0"/>
                </a:solidFill>
              </a:rPr>
              <a:t> is position in units of </a:t>
            </a:r>
            <a:r>
              <a:rPr lang="en-US" dirty="0" err="1">
                <a:solidFill>
                  <a:srgbClr val="0070C0"/>
                </a:solidFill>
              </a:rPr>
              <a:t>metres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/>
              <p:cNvSpPr txBox="1"/>
              <p:nvPr/>
            </p:nvSpPr>
            <p:spPr>
              <a:xfrm>
                <a:off x="838200" y="3166496"/>
                <a:ext cx="5689922" cy="32111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85000" lnSpcReduction="2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What is its displacement between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AU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AU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/>
                  <a:t>?</a:t>
                </a:r>
                <a:r>
                  <a:rPr lang="en-US" dirty="0">
                    <a:solidFill>
                      <a:srgbClr val="FF0000"/>
                    </a:solidFill>
                  </a:rPr>
                  <a:t>	</a:t>
                </a:r>
                <a:endParaRPr lang="en-US" sz="200" dirty="0"/>
              </a:p>
              <a:p>
                <a:pPr marL="514350" indent="-514350">
                  <a:buFont typeface="+mj-lt"/>
                  <a:buAutoNum type="arabicPeriod"/>
                </a:pPr>
                <a:endParaRPr lang="en-US" sz="3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What </a:t>
                </a:r>
                <a:r>
                  <a:rPr lang="en-US" dirty="0">
                    <a:solidFill>
                      <a:srgbClr val="FF0000"/>
                    </a:solidFill>
                  </a:rPr>
                  <a:t>distance</a:t>
                </a:r>
                <a:r>
                  <a:rPr lang="en-US" dirty="0"/>
                  <a:t> does it travel between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AU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AU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/>
                  <a:t>? </a:t>
                </a: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sz="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What is its </a:t>
                </a:r>
                <a:r>
                  <a:rPr lang="en-US" dirty="0">
                    <a:solidFill>
                      <a:srgbClr val="FF0000"/>
                    </a:solidFill>
                  </a:rPr>
                  <a:t>average velocity </a:t>
                </a:r>
                <a:r>
                  <a:rPr lang="en-US" dirty="0"/>
                  <a:t>in this time period?	</a:t>
                </a:r>
                <a:endParaRPr lang="en-US" dirty="0"/>
              </a:p>
              <a:p>
                <a:pPr marL="1885950" lvl="3" indent="-514350">
                  <a:buFont typeface="+mj-lt"/>
                  <a:buAutoNum type="arabicPeriod"/>
                </a:pPr>
                <a:endParaRPr lang="en-US" sz="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What is its </a:t>
                </a:r>
                <a:r>
                  <a:rPr lang="en-US" dirty="0">
                    <a:solidFill>
                      <a:srgbClr val="FF0000"/>
                    </a:solidFill>
                  </a:rPr>
                  <a:t>instantaneous velocity</a:t>
                </a:r>
                <a:r>
                  <a:rPr lang="en-US" dirty="0"/>
                  <a:t> at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AU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AU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/>
                  <a:t>?</a:t>
                </a:r>
                <a:endParaRPr lang="en-US" dirty="0"/>
              </a:p>
            </p:txBody>
          </p:sp>
        </mc:Choice>
        <mc:Fallback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166496"/>
                <a:ext cx="5689922" cy="3211153"/>
              </a:xfrm>
              <a:prstGeom prst="rect">
                <a:avLst/>
              </a:prstGeom>
              <a:blipFill rotWithShape="1">
                <a:blip r:embed="rId2"/>
                <a:stretch>
                  <a:fillRect t="-1535" r="6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2096" y="3278528"/>
            <a:ext cx="4572000" cy="29718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3813340" y="3493717"/>
                <a:ext cx="307821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AU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AU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AU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trlPr>
                            <a:rPr lang="en-AU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AU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AU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AU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AU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trlPr>
                            <a:rPr lang="en-AU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AU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  <m:r>
                        <a:rPr lang="en-AU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AU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AU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trlPr>
                            <a:rPr lang="en-AU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3340" y="3493717"/>
                <a:ext cx="3078215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5" t="-158" r="17" b="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4103355" y="4278375"/>
                <a:ext cx="213475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AU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AU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AU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16</m:t>
                          </m:r>
                        </m:e>
                      </m:d>
                      <m:r>
                        <a:rPr lang="en-AU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AU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AU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17</m:t>
                      </m:r>
                      <m:r>
                        <a:rPr lang="en-AU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AU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lang="en-US" sz="2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3355" y="4278375"/>
                <a:ext cx="2134752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29" t="-103" r="24" b="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3898299" y="5063033"/>
                <a:ext cx="282917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15</m:t>
                      </m:r>
                      <m:r>
                        <a:rPr lang="en-AU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AU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AU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trlPr>
                            <a:rPr lang="en-AU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AU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/ </m:t>
                      </m:r>
                      <m:r>
                        <a:rPr lang="en-AU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AU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AU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AU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AU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AU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AU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AU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AU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trlPr>
                            <a:rPr lang="en-AU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98299" y="5063033"/>
                <a:ext cx="2829172" cy="369332"/>
              </a:xfrm>
              <a:prstGeom prst="rect">
                <a:avLst/>
              </a:prstGeom>
              <a:blipFill rotWithShape="1">
                <a:blip r:embed="rId6"/>
                <a:stretch>
                  <a:fillRect l="-1" t="-48" r="10" b="1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3589119" y="5825750"/>
                <a:ext cx="1764586" cy="7351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AU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AU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AU" sz="2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AU" sz="2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sz="2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AU" sz="2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9119" y="5825750"/>
                <a:ext cx="1764586" cy="735138"/>
              </a:xfrm>
              <a:prstGeom prst="rect">
                <a:avLst/>
              </a:prstGeom>
              <a:blipFill rotWithShape="1">
                <a:blip r:embed="rId7"/>
                <a:stretch>
                  <a:fillRect l="-6" t="-35" r="1" b="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5565016" y="6228292"/>
                <a:ext cx="119584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AU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AU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AU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AU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AU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trlPr>
                            <a:rPr lang="en-AU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016" y="6228292"/>
                <a:ext cx="1195840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43" t="-57" r="1" b="1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Right Arrow 18"/>
          <p:cNvSpPr/>
          <p:nvPr/>
        </p:nvSpPr>
        <p:spPr>
          <a:xfrm>
            <a:off x="5318224" y="6110501"/>
            <a:ext cx="307272" cy="23242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0" name="TextBox 19"/>
              <p:cNvSpPr txBox="1"/>
              <p:nvPr/>
            </p:nvSpPr>
            <p:spPr>
              <a:xfrm>
                <a:off x="5659640" y="5861065"/>
                <a:ext cx="100437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AU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AU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AU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AU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  <m:r>
                        <a:rPr lang="en-AU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trlPr>
                            <a:rPr lang="en-AU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20" name="TextBox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59640" y="5861065"/>
                <a:ext cx="1004378" cy="369332"/>
              </a:xfrm>
              <a:prstGeom prst="rect">
                <a:avLst/>
              </a:prstGeom>
              <a:blipFill rotWithShape="1">
                <a:blip r:embed="rId9"/>
                <a:stretch>
                  <a:fillRect l="-52" t="-4" r="33" b="1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A word about units…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820400"/>
          </a:xfrm>
        </p:spPr>
        <p:txBody>
          <a:bodyPr/>
          <a:lstStyle/>
          <a:p>
            <a:r>
              <a:rPr lang="en-US" dirty="0"/>
              <a:t>Measurements of physical quantities </a:t>
            </a:r>
            <a:r>
              <a:rPr lang="en-US" b="1" dirty="0"/>
              <a:t>must</a:t>
            </a:r>
            <a:r>
              <a:rPr lang="en-US" dirty="0"/>
              <a:t> be specified together with their associated </a:t>
            </a:r>
            <a:r>
              <a:rPr lang="en-US" dirty="0">
                <a:solidFill>
                  <a:srgbClr val="FF0000"/>
                </a:solidFill>
              </a:rPr>
              <a:t>units</a:t>
            </a:r>
            <a:r>
              <a:rPr lang="en-US" dirty="0"/>
              <a:t>.  </a:t>
            </a:r>
            <a:r>
              <a:rPr lang="en-US" b="1" dirty="0"/>
              <a:t>This is of utmost importance</a:t>
            </a:r>
            <a:r>
              <a:rPr lang="en-US" dirty="0"/>
              <a:t>. </a:t>
            </a:r>
            <a:endParaRPr lang="en-US" dirty="0"/>
          </a:p>
          <a:p>
            <a:pPr lvl="5"/>
            <a:endParaRPr lang="en-US" dirty="0"/>
          </a:p>
          <a:p>
            <a:pPr lvl="1"/>
            <a:r>
              <a:rPr lang="en-US" dirty="0"/>
              <a:t>e.g., if in the previous examples,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4588888" y="3503963"/>
                <a:ext cx="301422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AU" sz="3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30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AU" sz="3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AU" sz="3000" b="0" i="1" smtClean="0">
                          <a:latin typeface="Cambria Math" panose="02040503050406030204" pitchFamily="18" charset="0"/>
                        </a:rPr>
                        <m:t> − </m:t>
                      </m:r>
                      <m:sSup>
                        <m:sSupPr>
                          <m:ctrlPr>
                            <a:rPr lang="en-AU" sz="3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3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AU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8888" y="3503963"/>
                <a:ext cx="3014223" cy="553998"/>
              </a:xfrm>
              <a:prstGeom prst="rect">
                <a:avLst/>
              </a:prstGeom>
              <a:blipFill rotWithShape="1">
                <a:blip r:embed="rId1"/>
                <a:stretch>
                  <a:fillRect l="-13" t="-6" r="8" b="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/>
              <p:cNvSpPr txBox="1"/>
              <p:nvPr/>
            </p:nvSpPr>
            <p:spPr>
              <a:xfrm>
                <a:off x="838198" y="4235088"/>
                <a:ext cx="10713335" cy="225778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en-US" dirty="0"/>
                  <a:t>I had told you that time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dirty="0"/>
                  <a:t> in this equation had units of </a:t>
                </a:r>
                <a:r>
                  <a:rPr lang="en-US" b="1" dirty="0"/>
                  <a:t>minutes instead of seconds</a:t>
                </a:r>
                <a:r>
                  <a:rPr lang="en-US" dirty="0"/>
                  <a:t>, your answers would have been completely different!</a:t>
                </a:r>
                <a:endParaRPr lang="en-US" dirty="0"/>
              </a:p>
              <a:p>
                <a:pPr lvl="1"/>
                <a:r>
                  <a:rPr lang="en-US" b="1" dirty="0">
                    <a:sym typeface="Wingdings" panose="05000000000000000000" pitchFamily="2" charset="2"/>
                  </a:rPr>
                  <a:t>New answers</a:t>
                </a:r>
                <a:r>
                  <a:rPr lang="en-US" dirty="0">
                    <a:sym typeface="Wingdings" panose="05000000000000000000" pitchFamily="2" charset="2"/>
                  </a:rPr>
                  <a:t>: (</a:t>
                </a:r>
                <a:r>
                  <a:rPr lang="en-US" dirty="0" err="1">
                    <a:sym typeface="Wingdings" panose="05000000000000000000" pitchFamily="2" charset="2"/>
                  </a:rPr>
                  <a:t>i</a:t>
                </a:r>
                <a:r>
                  <a:rPr lang="en-US" dirty="0">
                    <a:sym typeface="Wingdings" panose="05000000000000000000" pitchFamily="2" charset="2"/>
                  </a:rPr>
                  <a:t>) </a:t>
                </a:r>
                <a14:m>
                  <m:oMath xmlns:m="http://schemas.openxmlformats.org/officeDocument/2006/math">
                    <m:r>
                      <a:rPr lang="en-AU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0</m:t>
                    </m:r>
                    <m:r>
                      <a:rPr lang="en-AU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.</m:t>
                    </m:r>
                    <m:r>
                      <a:rPr lang="en-AU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sym typeface="Wingdings" panose="05000000000000000000" pitchFamily="2" charset="2"/>
                      </a:rPr>
                      <m:t>16</m:t>
                    </m:r>
                    <m:r>
                      <a:rPr lang="en-AU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AU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trlPr>
                          <a:rPr lang="en-AU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, (ii) </a:t>
                </a:r>
                <a14:m>
                  <m:oMath xmlns:m="http://schemas.openxmlformats.org/officeDocument/2006/math">
                    <m:r>
                      <a:rPr lang="en-AU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AU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AU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16</m:t>
                    </m:r>
                    <m:r>
                      <a:rPr lang="en-AU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US" dirty="0"/>
                  <a:t>, (iii) </a:t>
                </a:r>
                <a14:m>
                  <m:oMath xmlns:m="http://schemas.openxmlformats.org/officeDocument/2006/math">
                    <m:r>
                      <a:rPr lang="en-AU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AU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AU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032</m:t>
                    </m:r>
                    <m:r>
                      <a:rPr lang="en-AU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AU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AU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AU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trlPr>
                          <a:rPr lang="en-AU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, and (iv) </a:t>
                </a:r>
                <a14:m>
                  <m:oMath xmlns:m="http://schemas.openxmlformats.org/officeDocument/2006/math">
                    <m:r>
                      <a:rPr lang="en-AU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AU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AU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033</m:t>
                    </m:r>
                    <m:r>
                      <a:rPr lang="en-AU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AU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AU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AU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trlPr>
                          <a:rPr lang="en-AU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AU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</m:t>
                    </m:r>
                    <m:r>
                      <a:rPr lang="en-AU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AU" b="0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031</m:t>
                    </m:r>
                    <m:r>
                      <a:rPr lang="en-AU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AU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AU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AU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trlPr>
                          <a:rPr lang="en-AU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  <a:endParaRPr lang="en-US" dirty="0"/>
              </a:p>
              <a:p>
                <a:pPr lvl="1"/>
                <a:r>
                  <a:rPr lang="en-US" b="1" dirty="0"/>
                  <a:t>Old answers</a:t>
                </a:r>
                <a:r>
                  <a:rPr lang="en-US" dirty="0"/>
                  <a:t>: (</a:t>
                </a:r>
                <a:r>
                  <a:rPr lang="en-US" dirty="0" err="1"/>
                  <a:t>i</a:t>
                </a:r>
                <a:r>
                  <a:rPr lang="en-US" dirty="0"/>
                  <a:t>) </a:t>
                </a:r>
                <a14:m>
                  <m:oMath xmlns:m="http://schemas.openxmlformats.org/officeDocument/2006/math">
                    <m:r>
                      <a:rPr lang="en-AU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15</m:t>
                    </m:r>
                    <m:r>
                      <a:rPr lang="en-AU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AU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trlPr>
                          <a:rPr lang="en-AU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, (ii) </a:t>
                </a:r>
                <a14:m>
                  <m:oMath xmlns:m="http://schemas.openxmlformats.org/officeDocument/2006/math">
                    <m:r>
                      <a:rPr lang="en-AU">
                        <a:latin typeface="Cambria Math" panose="02040503050406030204" pitchFamily="18" charset="0"/>
                      </a:rPr>
                      <m:t>1</m:t>
                    </m:r>
                    <m:r>
                      <a:rPr lang="en-AU" b="0" i="0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AU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US" dirty="0"/>
                  <a:t>, (iii) </a:t>
                </a:r>
                <a14:m>
                  <m:oMath xmlns:m="http://schemas.openxmlformats.org/officeDocument/2006/math">
                    <m:r>
                      <a:rPr lang="en-AU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3</m:t>
                    </m:r>
                    <m:r>
                      <a:rPr lang="en-AU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AU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AU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AU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trlPr>
                          <a:rPr lang="en-A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and (iv) </a:t>
                </a:r>
                <a14:m>
                  <m:oMath xmlns:m="http://schemas.openxmlformats.org/officeDocument/2006/math">
                    <m:r>
                      <a:rPr lang="en-AU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2</m:t>
                    </m:r>
                    <m:r>
                      <a:rPr lang="en-AU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AU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AU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AU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trlPr>
                          <a:rPr lang="en-A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, </a:t>
                </a:r>
                <a14:m>
                  <m:oMath xmlns:m="http://schemas.openxmlformats.org/officeDocument/2006/math">
                    <m:r>
                      <a:rPr lang="en-AU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AU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8</m:t>
                    </m:r>
                    <m:r>
                      <a:rPr lang="en-AU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m</m:t>
                    </m:r>
                    <m:r>
                      <a:rPr lang="en-AU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AU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s</m:t>
                    </m:r>
                    <m:r>
                      <a:rPr lang="en-AU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acc>
                      <m:accPr>
                        <m:ctrlPr>
                          <a:rPr lang="en-A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dirty="0"/>
                  <a:t>. 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dirty="0">
                  <a:solidFill>
                    <a:schemeClr val="tx1"/>
                  </a:solidFill>
                </a:endParaRPr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  <a:p>
                <a:pPr marL="457200" lvl="1" indent="0">
                  <a:buNone/>
                </a:pP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198" y="4235088"/>
                <a:ext cx="10713335" cy="2257787"/>
              </a:xfrm>
              <a:prstGeom prst="rect">
                <a:avLst/>
              </a:prstGeom>
              <a:blipFill rotWithShape="1">
                <a:blip r:embed="rId2"/>
                <a:stretch>
                  <a:fillRect l="-6" t="-12" r="2" b="-500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SI units: Base units and derived units…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77941"/>
          </a:xfrm>
        </p:spPr>
        <p:txBody>
          <a:bodyPr/>
          <a:lstStyle/>
          <a:p>
            <a:r>
              <a:rPr lang="en-US" dirty="0"/>
              <a:t>SI units = </a:t>
            </a:r>
            <a:r>
              <a:rPr lang="en-AU" dirty="0"/>
              <a:t>Le </a:t>
            </a:r>
            <a:r>
              <a:rPr lang="en-AU" b="1" dirty="0" err="1"/>
              <a:t>S</a:t>
            </a:r>
            <a:r>
              <a:rPr lang="en-AU" dirty="0" err="1"/>
              <a:t>ystème</a:t>
            </a:r>
            <a:r>
              <a:rPr lang="en-AU" dirty="0"/>
              <a:t> </a:t>
            </a:r>
            <a:r>
              <a:rPr lang="en-AU" b="1" dirty="0"/>
              <a:t>i</a:t>
            </a:r>
            <a:r>
              <a:rPr lang="en-AU" dirty="0"/>
              <a:t>nternational </a:t>
            </a:r>
            <a:r>
              <a:rPr lang="en-AU" dirty="0" err="1"/>
              <a:t>d’</a:t>
            </a:r>
            <a:r>
              <a:rPr lang="en-AU" b="1" dirty="0" err="1"/>
              <a:t>unit</a:t>
            </a:r>
            <a:r>
              <a:rPr lang="en-AU" dirty="0" err="1"/>
              <a:t>é</a:t>
            </a:r>
            <a:r>
              <a:rPr lang="en-AU" b="1" dirty="0" err="1"/>
              <a:t>s</a:t>
            </a:r>
            <a:endParaRPr lang="en-US" b="1" dirty="0"/>
          </a:p>
        </p:txBody>
      </p:sp>
      <p:pic>
        <p:nvPicPr>
          <p:cNvPr id="7" name="Picture 6" descr="Table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3073" y="2515354"/>
            <a:ext cx="5422900" cy="3352800"/>
          </a:xfrm>
          <a:prstGeom prst="rect">
            <a:avLst/>
          </a:prstGeom>
        </p:spPr>
      </p:pic>
      <p:sp>
        <p:nvSpPr>
          <p:cNvPr id="9" name="Content Placeholder 2"/>
          <p:cNvSpPr txBox="1"/>
          <p:nvPr/>
        </p:nvSpPr>
        <p:spPr>
          <a:xfrm>
            <a:off x="838200" y="2609710"/>
            <a:ext cx="4909457" cy="27146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/>
              <a:t>There are </a:t>
            </a:r>
            <a:r>
              <a:rPr lang="en-AU" dirty="0">
                <a:solidFill>
                  <a:srgbClr val="FF0000"/>
                </a:solidFill>
              </a:rPr>
              <a:t>seven</a:t>
            </a:r>
            <a:r>
              <a:rPr lang="en-AU" dirty="0"/>
              <a:t> SI base units.</a:t>
            </a:r>
            <a:endParaRPr lang="en-AU" dirty="0"/>
          </a:p>
          <a:p>
            <a:pPr lvl="4"/>
            <a:endParaRPr lang="en-AU" dirty="0"/>
          </a:p>
          <a:p>
            <a:pPr lvl="1"/>
            <a:r>
              <a:rPr lang="en-AU" b="1" dirty="0"/>
              <a:t>All </a:t>
            </a:r>
            <a:r>
              <a:rPr lang="en-AU" dirty="0"/>
              <a:t>other units can be derived from these seven base units, e.g.,</a:t>
            </a:r>
            <a:endParaRPr lang="en-AU" dirty="0"/>
          </a:p>
          <a:p>
            <a:pPr lvl="1"/>
            <a:r>
              <a:rPr lang="en-AU" dirty="0">
                <a:solidFill>
                  <a:srgbClr val="FF0000"/>
                </a:solidFill>
              </a:rPr>
              <a:t>Velocity</a:t>
            </a:r>
            <a:r>
              <a:rPr lang="en-AU" dirty="0"/>
              <a:t>: m/s</a:t>
            </a:r>
            <a:endParaRPr lang="en-AU" dirty="0"/>
          </a:p>
          <a:p>
            <a:pPr lvl="1"/>
            <a:r>
              <a:rPr lang="en-AU" dirty="0">
                <a:solidFill>
                  <a:srgbClr val="FF0000"/>
                </a:solidFill>
              </a:rPr>
              <a:t>Acceleration</a:t>
            </a:r>
            <a:r>
              <a:rPr lang="en-AU" dirty="0"/>
              <a:t>: m/s</a:t>
            </a:r>
            <a:r>
              <a:rPr lang="en-AU" baseline="30000" dirty="0"/>
              <a:t>2</a:t>
            </a:r>
            <a:endParaRPr lang="en-AU" baseline="30000" dirty="0"/>
          </a:p>
          <a:p>
            <a:endParaRPr lang="en-US" dirty="0"/>
          </a:p>
          <a:p>
            <a:endParaRPr lang="en-AU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Prefixes for SI units…</a:t>
            </a:r>
            <a:endParaRPr lang="en-US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/>
            </p:nvGraphicFramePr>
            <p:xfrm>
              <a:off x="838200" y="1690688"/>
              <a:ext cx="5354256" cy="4693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7280"/>
                    <a:gridCol w="1070092"/>
                    <a:gridCol w="2298784"/>
                    <a:gridCol w="1048100"/>
                  </a:tblGrid>
                  <a:tr h="40995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Prefix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Symbol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Factor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power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</a:tr>
                  <a:tr h="40995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tera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T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1 000 000 000 000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10</a:t>
                          </a:r>
                          <a:r>
                            <a:rPr lang="en-US" sz="2000" baseline="30000" dirty="0"/>
                            <a:t>12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</a:tr>
                  <a:tr h="40995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giga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G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1 000 000 000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10</a:t>
                          </a:r>
                          <a:r>
                            <a:rPr lang="en-US" sz="2000" baseline="30000" dirty="0"/>
                            <a:t>9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</a:tr>
                  <a:tr h="40995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mega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M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1 000 000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10</a:t>
                          </a:r>
                          <a:r>
                            <a:rPr lang="en-US" sz="2000" baseline="30000" dirty="0"/>
                            <a:t>6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</a:tr>
                  <a:tr h="40995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kilo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k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1 000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10</a:t>
                          </a:r>
                          <a:r>
                            <a:rPr lang="en-US" sz="2000" baseline="30000" dirty="0"/>
                            <a:t>3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</a:tr>
                  <a:tr h="40995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none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1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1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</a:tr>
                  <a:tr h="409959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centi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c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0.01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10</a:t>
                          </a:r>
                          <a:r>
                            <a:rPr lang="en-US" sz="2000" baseline="30000" dirty="0"/>
                            <a:t>-2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</a:tr>
                  <a:tr h="409959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milli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m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0.001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10</a:t>
                          </a:r>
                          <a:r>
                            <a:rPr lang="en-US" sz="2000" baseline="30000" dirty="0"/>
                            <a:t>-3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</a:tr>
                  <a:tr h="40995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micro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0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0.000001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10</a:t>
                          </a:r>
                          <a:r>
                            <a:rPr lang="en-US" sz="2000" baseline="30000" dirty="0"/>
                            <a:t>-6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</a:tr>
                  <a:tr h="409959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nano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0.000000001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10</a:t>
                          </a:r>
                          <a:r>
                            <a:rPr lang="en-US" sz="2000" baseline="30000" dirty="0"/>
                            <a:t>-9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</a:tr>
                  <a:tr h="409959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pico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p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0.000000000001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10</a:t>
                          </a:r>
                          <a:r>
                            <a:rPr lang="en-US" sz="2000" baseline="30000" dirty="0"/>
                            <a:t>-12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/>
            </p:nvGraphicFramePr>
            <p:xfrm>
              <a:off x="838200" y="1690688"/>
              <a:ext cx="5354256" cy="46939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937280"/>
                    <a:gridCol w="1070092"/>
                    <a:gridCol w="2298784"/>
                    <a:gridCol w="1048100"/>
                  </a:tblGrid>
                  <a:tr h="40995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Prefix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Symbol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Factor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power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</a:tr>
                  <a:tr h="40995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tera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T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1 000 000 000 000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10</a:t>
                          </a:r>
                          <a:r>
                            <a:rPr lang="en-US" sz="2000" baseline="30000" dirty="0"/>
                            <a:t>12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</a:tr>
                  <a:tr h="40995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giga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G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1 000 000 000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10</a:t>
                          </a:r>
                          <a:r>
                            <a:rPr lang="en-US" sz="2000" baseline="30000" dirty="0"/>
                            <a:t>9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</a:tr>
                  <a:tr h="40995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mega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M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1 000 000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10</a:t>
                          </a:r>
                          <a:r>
                            <a:rPr lang="en-US" sz="2000" baseline="30000" dirty="0"/>
                            <a:t>6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</a:tr>
                  <a:tr h="40995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kilo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k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1 000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10</a:t>
                          </a:r>
                          <a:r>
                            <a:rPr lang="en-US" sz="2000" baseline="30000" dirty="0"/>
                            <a:t>3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</a:tr>
                  <a:tr h="409959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none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1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1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</a:tr>
                  <a:tr h="409959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centi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c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0.01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10</a:t>
                          </a:r>
                          <a:r>
                            <a:rPr lang="en-US" sz="2000" baseline="30000" dirty="0"/>
                            <a:t>-2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</a:tr>
                  <a:tr h="409959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milli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m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0.001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10</a:t>
                          </a:r>
                          <a:r>
                            <a:rPr lang="en-US" sz="2000" baseline="30000" dirty="0"/>
                            <a:t>-3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</a:tr>
                  <a:tr h="426720"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micro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121920" marR="121920" marT="60960" marB="60960">
                        <a:blipFill>
                          <a:blip r:embed="rId1"/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0.000001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10</a:t>
                          </a:r>
                          <a:r>
                            <a:rPr lang="en-US" sz="2000" baseline="30000" dirty="0"/>
                            <a:t>-6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</a:tr>
                  <a:tr h="409959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nano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n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0.000000001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10</a:t>
                          </a:r>
                          <a:r>
                            <a:rPr lang="en-US" sz="2000" baseline="30000" dirty="0"/>
                            <a:t>-9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</a:tr>
                  <a:tr h="409959">
                    <a:tc>
                      <a:txBody>
                        <a:bodyPr/>
                        <a:lstStyle/>
                        <a:p>
                          <a:r>
                            <a:rPr lang="en-US" sz="2000" dirty="0" err="1"/>
                            <a:t>pico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p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0.000000000001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2000" dirty="0"/>
                            <a:t>10</a:t>
                          </a:r>
                          <a:r>
                            <a:rPr lang="en-US" sz="2000" baseline="30000" dirty="0"/>
                            <a:t>-12</a:t>
                          </a:r>
                          <a:endParaRPr lang="en-US" sz="2000" dirty="0"/>
                        </a:p>
                      </a:txBody>
                      <a:tcPr marL="121920" marR="121920" marT="60960" marB="60960"/>
                    </a:tc>
                  </a:tr>
                </a:tbl>
              </a:graphicData>
            </a:graphic>
          </p:graphicFrame>
        </mc:Fallback>
      </mc:AlternateContent>
      <p:sp>
        <p:nvSpPr>
          <p:cNvPr id="5" name="TextBox 4"/>
          <p:cNvSpPr txBox="1"/>
          <p:nvPr/>
        </p:nvSpPr>
        <p:spPr>
          <a:xfrm>
            <a:off x="6821749" y="1658936"/>
            <a:ext cx="44867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Question</a:t>
            </a:r>
            <a:r>
              <a:rPr lang="en-US" sz="2400" dirty="0"/>
              <a:t>: How many cm in 1 km?</a:t>
            </a:r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Recommendations for time spent on this course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Each 6 </a:t>
            </a:r>
            <a:r>
              <a:rPr lang="en-US" dirty="0" err="1"/>
              <a:t>UoC</a:t>
            </a:r>
            <a:r>
              <a:rPr lang="en-US" dirty="0"/>
              <a:t> course at university should take </a:t>
            </a:r>
            <a:r>
              <a:rPr lang="en-US" b="1" dirty="0"/>
              <a:t>150 hrs</a:t>
            </a:r>
            <a:r>
              <a:rPr lang="en-US" dirty="0"/>
              <a:t>. For this course it is recommended that each week you spend:</a:t>
            </a:r>
            <a:endParaRPr lang="en-US" dirty="0"/>
          </a:p>
          <a:p>
            <a:r>
              <a:rPr lang="en-US" dirty="0"/>
              <a:t>4 hours each week in lectures or working through web stream lectures; 2 hours in problem solving workshops; 2 hours in lab</a:t>
            </a:r>
            <a:endParaRPr lang="en-US" dirty="0"/>
          </a:p>
          <a:p>
            <a:r>
              <a:rPr lang="en-US" dirty="0"/>
              <a:t>1 hour preparing for the lab</a:t>
            </a:r>
            <a:endParaRPr lang="en-US" dirty="0"/>
          </a:p>
          <a:p>
            <a:r>
              <a:rPr lang="en-US" dirty="0"/>
              <a:t>2 hours working through the weekly quiz</a:t>
            </a:r>
            <a:endParaRPr lang="en-US" dirty="0"/>
          </a:p>
          <a:p>
            <a:r>
              <a:rPr lang="en-US" dirty="0"/>
              <a:t>3 hours completing problems from lectures/homework booklet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This leaves 20 hours at the end of term to prepare for the final exam</a:t>
            </a:r>
            <a:endParaRPr lang="en-US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Significant figures…						1/4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60643"/>
          </a:xfrm>
        </p:spPr>
        <p:txBody>
          <a:bodyPr/>
          <a:lstStyle/>
          <a:p>
            <a:r>
              <a:rPr lang="en-US" dirty="0"/>
              <a:t>The </a:t>
            </a:r>
            <a:r>
              <a:rPr lang="en-US" dirty="0">
                <a:solidFill>
                  <a:srgbClr val="FF0000"/>
                </a:solidFill>
              </a:rPr>
              <a:t>number of significant figures </a:t>
            </a:r>
            <a:r>
              <a:rPr lang="en-US" dirty="0"/>
              <a:t>in the measured value of a quantity is the number of </a:t>
            </a:r>
            <a:r>
              <a:rPr lang="en-US" b="1" dirty="0"/>
              <a:t>digits in that number that are reliable</a:t>
            </a:r>
            <a:r>
              <a:rPr lang="en-US" dirty="0"/>
              <a:t>.</a:t>
            </a: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ontent Placeholder 2"/>
          <p:cNvSpPr txBox="1"/>
          <p:nvPr/>
        </p:nvSpPr>
        <p:spPr>
          <a:xfrm>
            <a:off x="838200" y="2986268"/>
            <a:ext cx="6633754" cy="579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How long is the red line?</a:t>
            </a:r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9" name="Picture 8" descr="Diagram&#10;&#10;Description automatically generated"/>
          <p:cNvPicPr>
            <a:picLocks noChangeAspect="1"/>
          </p:cNvPicPr>
          <p:nvPr/>
        </p:nvPicPr>
        <p:blipFill rotWithShape="1">
          <a:blip r:embed="rId1"/>
          <a:srcRect l="-605" r="22788"/>
          <a:stretch>
            <a:fillRect/>
          </a:stretch>
        </p:blipFill>
        <p:spPr>
          <a:xfrm>
            <a:off x="792000" y="4193210"/>
            <a:ext cx="6048000" cy="2044948"/>
          </a:xfrm>
          <a:prstGeom prst="rect">
            <a:avLst/>
          </a:prstGeom>
        </p:spPr>
      </p:pic>
      <p:cxnSp>
        <p:nvCxnSpPr>
          <p:cNvPr id="11" name="Straight Connector 10"/>
          <p:cNvCxnSpPr/>
          <p:nvPr/>
        </p:nvCxnSpPr>
        <p:spPr>
          <a:xfrm>
            <a:off x="1281645" y="3798980"/>
            <a:ext cx="52200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281646" y="3798980"/>
            <a:ext cx="0" cy="2439178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6490750" y="3775830"/>
            <a:ext cx="0" cy="2439178"/>
          </a:xfrm>
          <a:prstGeom prst="line">
            <a:avLst/>
          </a:prstGeom>
          <a:ln w="12700">
            <a:solidFill>
              <a:srgbClr val="0070C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 txBox="1"/>
          <p:nvPr/>
        </p:nvSpPr>
        <p:spPr>
          <a:xfrm>
            <a:off x="6929166" y="3439502"/>
            <a:ext cx="4444704" cy="309192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600" dirty="0"/>
              <a:t>Using the top ruler, we can only say it is </a:t>
            </a:r>
            <a:r>
              <a:rPr lang="en-US" sz="2600" b="1" dirty="0"/>
              <a:t>8 cm long</a:t>
            </a:r>
            <a:r>
              <a:rPr lang="en-US" sz="2600" dirty="0"/>
              <a:t>.  You might think it looks like 8.3 cm.  But that 0.3 cm is unreliable; it’s a guess.  Thus, this measurement has </a:t>
            </a:r>
            <a:r>
              <a:rPr lang="en-US" sz="2600" dirty="0">
                <a:solidFill>
                  <a:srgbClr val="FF0000"/>
                </a:solidFill>
              </a:rPr>
              <a:t>1 significant figure only</a:t>
            </a:r>
            <a:r>
              <a:rPr lang="en-US" sz="2600" dirty="0"/>
              <a:t>. </a:t>
            </a:r>
            <a:endParaRPr lang="en-US" sz="2600" dirty="0"/>
          </a:p>
          <a:p>
            <a:pPr lvl="3"/>
            <a:endParaRPr lang="en-US" sz="1600" dirty="0"/>
          </a:p>
          <a:p>
            <a:r>
              <a:rPr lang="en-US" sz="2600" dirty="0"/>
              <a:t>Using the bottom ruler, we can say </a:t>
            </a:r>
            <a:r>
              <a:rPr lang="en-US" sz="2600" b="1" dirty="0"/>
              <a:t>8.2 cm</a:t>
            </a:r>
            <a:r>
              <a:rPr lang="en-US" sz="2600" dirty="0"/>
              <a:t> reliably.  This number has </a:t>
            </a:r>
            <a:r>
              <a:rPr lang="en-US" sz="2600" dirty="0">
                <a:solidFill>
                  <a:srgbClr val="FF0000"/>
                </a:solidFill>
              </a:rPr>
              <a:t>2 significant figures</a:t>
            </a:r>
            <a:r>
              <a:rPr lang="en-US" sz="2600" dirty="0"/>
              <a:t>.</a:t>
            </a:r>
            <a:endParaRPr lang="en-US" sz="2600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Significant figures…						2/4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04512"/>
          </a:xfrm>
        </p:spPr>
        <p:txBody>
          <a:bodyPr/>
          <a:lstStyle/>
          <a:p>
            <a:r>
              <a:rPr lang="en-US" b="1" dirty="0"/>
              <a:t>Question: </a:t>
            </a:r>
            <a:r>
              <a:rPr lang="en-US" dirty="0"/>
              <a:t>How many significant figures does each of these numbers have?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168434" y="3142690"/>
            <a:ext cx="355578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>
                <a:solidFill>
                  <a:srgbClr val="FF0000"/>
                </a:solidFill>
              </a:rPr>
              <a:t>55, 30, 121, 500, 22.3</a:t>
            </a:r>
            <a:endParaRPr lang="en-US" sz="30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Significant figures…						3/4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574280" cy="3752216"/>
          </a:xfrm>
        </p:spPr>
        <p:txBody>
          <a:bodyPr>
            <a:normAutofit/>
          </a:bodyPr>
          <a:lstStyle/>
          <a:p>
            <a:r>
              <a:rPr lang="en-US" dirty="0"/>
              <a:t>The way we write numbers can sometimes make the significant figures in a number ambiguous.</a:t>
            </a:r>
            <a:endParaRPr lang="en-US" dirty="0"/>
          </a:p>
          <a:p>
            <a:pPr lvl="3"/>
            <a:endParaRPr lang="en-US" sz="1000" dirty="0"/>
          </a:p>
          <a:p>
            <a:r>
              <a:rPr lang="en-US" dirty="0"/>
              <a:t>The Eiffel Tower is said to be 330 m tall.</a:t>
            </a:r>
            <a:endParaRPr lang="en-US" dirty="0"/>
          </a:p>
          <a:p>
            <a:pPr lvl="1"/>
            <a:r>
              <a:rPr lang="en-US" dirty="0"/>
              <a:t>Is it really 330 m to the </a:t>
            </a:r>
            <a:r>
              <a:rPr lang="en-US" dirty="0" err="1"/>
              <a:t>metre</a:t>
            </a:r>
            <a:r>
              <a:rPr lang="en-US" dirty="0"/>
              <a:t>, or</a:t>
            </a:r>
            <a:endParaRPr lang="en-US" dirty="0"/>
          </a:p>
          <a:p>
            <a:pPr lvl="1"/>
            <a:r>
              <a:rPr lang="en-US" dirty="0"/>
              <a:t>Do I mean something between 325 m to 334m?</a:t>
            </a:r>
            <a:endParaRPr lang="en-US" dirty="0"/>
          </a:p>
          <a:p>
            <a:pPr marL="1828800" lvl="4" indent="0">
              <a:buNone/>
            </a:pPr>
            <a:endParaRPr lang="en-US" sz="10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557" y="1825625"/>
            <a:ext cx="2661243" cy="442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Significant figures…						4/4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574280" cy="3752216"/>
          </a:xfrm>
        </p:spPr>
        <p:txBody>
          <a:bodyPr>
            <a:normAutofit/>
          </a:bodyPr>
          <a:lstStyle/>
          <a:p>
            <a:r>
              <a:rPr lang="en-US" dirty="0"/>
              <a:t>The way we write numbers can sometimes make the significant figures in a number ambiguous.</a:t>
            </a:r>
            <a:endParaRPr lang="en-US" dirty="0"/>
          </a:p>
          <a:p>
            <a:pPr lvl="3"/>
            <a:endParaRPr lang="en-US" sz="1000" dirty="0"/>
          </a:p>
          <a:p>
            <a:r>
              <a:rPr lang="en-US" dirty="0"/>
              <a:t>The Eiffel Tower is said to be 330 m tall.</a:t>
            </a:r>
            <a:endParaRPr lang="en-US" dirty="0"/>
          </a:p>
          <a:p>
            <a:pPr lvl="1"/>
            <a:r>
              <a:rPr lang="en-US" dirty="0"/>
              <a:t>Is it really 330 m to the </a:t>
            </a:r>
            <a:r>
              <a:rPr lang="en-US" dirty="0" err="1"/>
              <a:t>metre</a:t>
            </a:r>
            <a:r>
              <a:rPr lang="en-US" dirty="0"/>
              <a:t>, or</a:t>
            </a:r>
            <a:endParaRPr lang="en-US" dirty="0"/>
          </a:p>
          <a:p>
            <a:pPr lvl="1"/>
            <a:r>
              <a:rPr lang="en-US" dirty="0"/>
              <a:t>Do I mean something between 325 m to 334m?</a:t>
            </a:r>
            <a:endParaRPr lang="en-US" dirty="0"/>
          </a:p>
          <a:p>
            <a:pPr lvl="4"/>
            <a:endParaRPr lang="en-US" sz="1000" dirty="0"/>
          </a:p>
          <a:p>
            <a:r>
              <a:rPr lang="en-US" dirty="0"/>
              <a:t>The way around this ambiguity is to use </a:t>
            </a:r>
            <a:r>
              <a:rPr lang="en-US" dirty="0">
                <a:solidFill>
                  <a:srgbClr val="FF0000"/>
                </a:solidFill>
              </a:rPr>
              <a:t>scientific notation</a:t>
            </a:r>
            <a:r>
              <a:rPr lang="en-US" dirty="0"/>
              <a:t>: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2557" y="1825625"/>
            <a:ext cx="2661243" cy="442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3329358" y="5347007"/>
                <a:ext cx="168180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A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AU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9358" y="5347007"/>
                <a:ext cx="1681807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3" t="-66" r="-2016" b="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3329357" y="5808672"/>
                <a:ext cx="1851725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A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A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AU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AU" sz="24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m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29357" y="5808672"/>
                <a:ext cx="1851725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3" t="-71" r="-1777" b="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1052259" y="5393174"/>
            <a:ext cx="1997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2 significant figures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52259" y="5854838"/>
            <a:ext cx="1997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3 significant figures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626230" y="5485506"/>
            <a:ext cx="27910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As it turns out, the height of the Eiffel Tower really is 3.30 x 10</a:t>
            </a:r>
            <a:r>
              <a:rPr lang="en-US" baseline="30000" dirty="0">
                <a:solidFill>
                  <a:srgbClr val="0070C0"/>
                </a:solidFill>
              </a:rPr>
              <a:t>2</a:t>
            </a:r>
            <a:r>
              <a:rPr lang="en-US" dirty="0">
                <a:solidFill>
                  <a:srgbClr val="0070C0"/>
                </a:solidFill>
              </a:rPr>
              <a:t> m.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5141893" y="5854838"/>
            <a:ext cx="445148" cy="1846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Significant figures in calculations….		1/2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r>
              <a:rPr lang="en-US" dirty="0"/>
              <a:t>When presenting the result of a calculation, always give your answer with </a:t>
            </a:r>
            <a:r>
              <a:rPr lang="en-US" dirty="0">
                <a:solidFill>
                  <a:srgbClr val="FF0000"/>
                </a:solidFill>
              </a:rPr>
              <a:t>the same number of significant figures </a:t>
            </a:r>
            <a:r>
              <a:rPr lang="en-US" dirty="0"/>
              <a:t>as the </a:t>
            </a:r>
            <a:r>
              <a:rPr lang="en-US" b="1" dirty="0"/>
              <a:t>piece of data used</a:t>
            </a:r>
            <a:r>
              <a:rPr lang="en-US" dirty="0"/>
              <a:t> in the calculation </a:t>
            </a:r>
            <a:r>
              <a:rPr lang="en-US" b="1" dirty="0"/>
              <a:t>with the least number of significant figures</a:t>
            </a:r>
            <a:r>
              <a:rPr lang="en-US" dirty="0"/>
              <a:t>.</a:t>
            </a:r>
            <a:endParaRPr 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Significant figures in calculations….		2/2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603375"/>
          </a:xfrm>
        </p:spPr>
        <p:txBody>
          <a:bodyPr>
            <a:normAutofit/>
          </a:bodyPr>
          <a:lstStyle/>
          <a:p>
            <a:r>
              <a:rPr lang="en-US" dirty="0"/>
              <a:t>When presenting the result of a calculation, always give your answer with </a:t>
            </a:r>
            <a:r>
              <a:rPr lang="en-US" dirty="0">
                <a:solidFill>
                  <a:srgbClr val="FF0000"/>
                </a:solidFill>
              </a:rPr>
              <a:t>the same number of significant figures </a:t>
            </a:r>
            <a:r>
              <a:rPr lang="en-US" dirty="0"/>
              <a:t>as the </a:t>
            </a:r>
            <a:r>
              <a:rPr lang="en-US" b="1" dirty="0"/>
              <a:t>piece of data used</a:t>
            </a:r>
            <a:r>
              <a:rPr lang="en-US" dirty="0"/>
              <a:t> in the calculation </a:t>
            </a:r>
            <a:r>
              <a:rPr lang="en-US" b="1" dirty="0"/>
              <a:t>with the least number of significant figures</a:t>
            </a:r>
            <a:r>
              <a:rPr lang="en-US" dirty="0"/>
              <a:t>.</a:t>
            </a:r>
            <a:endParaRPr lang="en-US" dirty="0"/>
          </a:p>
        </p:txBody>
      </p:sp>
      <p:sp>
        <p:nvSpPr>
          <p:cNvPr id="4" name="Content Placeholder 2"/>
          <p:cNvSpPr txBox="1"/>
          <p:nvPr/>
        </p:nvSpPr>
        <p:spPr>
          <a:xfrm>
            <a:off x="838199" y="3989865"/>
            <a:ext cx="10515599" cy="1781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Question</a:t>
            </a:r>
            <a:r>
              <a:rPr lang="en-US" dirty="0"/>
              <a:t>: How many significant figures do you answer this question to?</a:t>
            </a:r>
            <a:endParaRPr lang="en-US" dirty="0"/>
          </a:p>
          <a:p>
            <a:pPr lvl="1"/>
            <a:r>
              <a:rPr lang="en-US" dirty="0"/>
              <a:t>A car travels northwards at 62 km/h for 51 minutes then in an easterly direction at 55.5 km/h for 15 minutes. What is its displacement in m?</a:t>
            </a:r>
            <a:endParaRPr lang="en-US" dirty="0"/>
          </a:p>
          <a:p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Displacement, velocity, and acceleration…</a:t>
            </a:r>
            <a:endParaRPr lang="en-US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6141439" cy="4351338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Consider a moving object.</a:t>
                </a:r>
                <a:endParaRPr lang="en-US" dirty="0"/>
              </a:p>
              <a:p>
                <a:pPr lvl="5"/>
                <a:endParaRPr lang="en-US" dirty="0"/>
              </a:p>
              <a:p>
                <a:pPr lvl="1"/>
                <a:r>
                  <a:rPr lang="en-US" dirty="0"/>
                  <a:t>Its position with time </a:t>
                </a:r>
                <a:r>
                  <a:rPr lang="en-US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</a:t>
                </a:r>
                <a:r>
                  <a:rPr lang="en-US" dirty="0"/>
                  <a:t> relative to its original position 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dirty="0"/>
                  <a:t> is called the </a:t>
                </a:r>
                <a:r>
                  <a:rPr lang="en-US" dirty="0">
                    <a:solidFill>
                      <a:srgbClr val="FF0000"/>
                    </a:solidFill>
                  </a:rPr>
                  <a:t>displacement</a:t>
                </a:r>
                <a:r>
                  <a:rPr lang="en-US" dirty="0"/>
                  <a:t>,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</m:acc>
                    <m:r>
                      <a:rPr lang="en-AU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The </a:t>
                </a:r>
                <a:r>
                  <a:rPr lang="en-US" dirty="0">
                    <a:solidFill>
                      <a:srgbClr val="FF0000"/>
                    </a:solidFill>
                  </a:rPr>
                  <a:t>velocity</a:t>
                </a:r>
                <a:r>
                  <a:rPr lang="en-US" dirty="0"/>
                  <a:t> of the object is the </a:t>
                </a:r>
                <a:r>
                  <a:rPr lang="en-US" b="1" dirty="0"/>
                  <a:t>rate of change of its displacement</a:t>
                </a:r>
                <a:r>
                  <a:rPr lang="en-US" dirty="0"/>
                  <a:t>.</a:t>
                </a:r>
                <a:endParaRPr lang="en-US" dirty="0"/>
              </a:p>
              <a:p>
                <a:pPr lvl="1"/>
                <a:endParaRPr lang="en-US" dirty="0"/>
              </a:p>
              <a:p>
                <a:pPr lvl="1"/>
                <a:r>
                  <a:rPr lang="en-US" dirty="0"/>
                  <a:t>Its </a:t>
                </a:r>
                <a:r>
                  <a:rPr lang="en-US" dirty="0">
                    <a:solidFill>
                      <a:srgbClr val="FF0000"/>
                    </a:solidFill>
                  </a:rPr>
                  <a:t>acceleration </a:t>
                </a:r>
                <a:r>
                  <a:rPr lang="en-US" dirty="0"/>
                  <a:t>is the </a:t>
                </a:r>
                <a:r>
                  <a:rPr lang="en-US" b="1" dirty="0"/>
                  <a:t>rate of change of its velocity</a:t>
                </a:r>
                <a:r>
                  <a:rPr lang="en-US" dirty="0"/>
                  <a:t>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6141439" cy="4351338"/>
              </a:xfrm>
              <a:blipFill rotWithShape="1">
                <a:blip r:embed="rId1"/>
                <a:stretch>
                  <a:fillRect r="6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3" name="Straight Arrow Connector 52"/>
          <p:cNvCxnSpPr/>
          <p:nvPr/>
        </p:nvCxnSpPr>
        <p:spPr>
          <a:xfrm flipV="1">
            <a:off x="7895544" y="2200354"/>
            <a:ext cx="0" cy="29218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7906056" y="5122230"/>
            <a:ext cx="305851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7914827" y="1892380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7599115" y="495805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</a:t>
            </a:r>
            <a:endParaRPr lang="en-US" dirty="0"/>
          </a:p>
        </p:txBody>
      </p:sp>
      <p:sp>
        <p:nvSpPr>
          <p:cNvPr id="66" name="Freeform 65"/>
          <p:cNvSpPr/>
          <p:nvPr/>
        </p:nvSpPr>
        <p:spPr>
          <a:xfrm>
            <a:off x="8577237" y="2850794"/>
            <a:ext cx="2582562" cy="1519928"/>
          </a:xfrm>
          <a:custGeom>
            <a:avLst/>
            <a:gdLst>
              <a:gd name="connsiteX0" fmla="*/ 642551 w 2582562"/>
              <a:gd name="connsiteY0" fmla="*/ 1519928 h 1519928"/>
              <a:gd name="connsiteX1" fmla="*/ 556054 w 2582562"/>
              <a:gd name="connsiteY1" fmla="*/ 1507571 h 1519928"/>
              <a:gd name="connsiteX2" fmla="*/ 444843 w 2582562"/>
              <a:gd name="connsiteY2" fmla="*/ 1470501 h 1519928"/>
              <a:gd name="connsiteX3" fmla="*/ 358346 w 2582562"/>
              <a:gd name="connsiteY3" fmla="*/ 1445788 h 1519928"/>
              <a:gd name="connsiteX4" fmla="*/ 321275 w 2582562"/>
              <a:gd name="connsiteY4" fmla="*/ 1421074 h 1519928"/>
              <a:gd name="connsiteX5" fmla="*/ 284205 w 2582562"/>
              <a:gd name="connsiteY5" fmla="*/ 1408717 h 1519928"/>
              <a:gd name="connsiteX6" fmla="*/ 210065 w 2582562"/>
              <a:gd name="connsiteY6" fmla="*/ 1359290 h 1519928"/>
              <a:gd name="connsiteX7" fmla="*/ 185351 w 2582562"/>
              <a:gd name="connsiteY7" fmla="*/ 1322220 h 1519928"/>
              <a:gd name="connsiteX8" fmla="*/ 148281 w 2582562"/>
              <a:gd name="connsiteY8" fmla="*/ 1297507 h 1519928"/>
              <a:gd name="connsiteX9" fmla="*/ 74140 w 2582562"/>
              <a:gd name="connsiteY9" fmla="*/ 1173939 h 1519928"/>
              <a:gd name="connsiteX10" fmla="*/ 61784 w 2582562"/>
              <a:gd name="connsiteY10" fmla="*/ 1136869 h 1519928"/>
              <a:gd name="connsiteX11" fmla="*/ 37070 w 2582562"/>
              <a:gd name="connsiteY11" fmla="*/ 1099798 h 1519928"/>
              <a:gd name="connsiteX12" fmla="*/ 0 w 2582562"/>
              <a:gd name="connsiteY12" fmla="*/ 963874 h 1519928"/>
              <a:gd name="connsiteX13" fmla="*/ 12357 w 2582562"/>
              <a:gd name="connsiteY13" fmla="*/ 914447 h 1519928"/>
              <a:gd name="connsiteX14" fmla="*/ 111211 w 2582562"/>
              <a:gd name="connsiteY14" fmla="*/ 840307 h 1519928"/>
              <a:gd name="connsiteX15" fmla="*/ 222421 w 2582562"/>
              <a:gd name="connsiteY15" fmla="*/ 778523 h 1519928"/>
              <a:gd name="connsiteX16" fmla="*/ 259492 w 2582562"/>
              <a:gd name="connsiteY16" fmla="*/ 790880 h 1519928"/>
              <a:gd name="connsiteX17" fmla="*/ 345989 w 2582562"/>
              <a:gd name="connsiteY17" fmla="*/ 815593 h 1519928"/>
              <a:gd name="connsiteX18" fmla="*/ 506627 w 2582562"/>
              <a:gd name="connsiteY18" fmla="*/ 877377 h 1519928"/>
              <a:gd name="connsiteX19" fmla="*/ 568411 w 2582562"/>
              <a:gd name="connsiteY19" fmla="*/ 889734 h 1519928"/>
              <a:gd name="connsiteX20" fmla="*/ 617838 w 2582562"/>
              <a:gd name="connsiteY20" fmla="*/ 902090 h 1519928"/>
              <a:gd name="connsiteX21" fmla="*/ 716692 w 2582562"/>
              <a:gd name="connsiteY21" fmla="*/ 877377 h 1519928"/>
              <a:gd name="connsiteX22" fmla="*/ 753762 w 2582562"/>
              <a:gd name="connsiteY22" fmla="*/ 852663 h 1519928"/>
              <a:gd name="connsiteX23" fmla="*/ 790832 w 2582562"/>
              <a:gd name="connsiteY23" fmla="*/ 815593 h 1519928"/>
              <a:gd name="connsiteX24" fmla="*/ 803189 w 2582562"/>
              <a:gd name="connsiteY24" fmla="*/ 778523 h 1519928"/>
              <a:gd name="connsiteX25" fmla="*/ 753762 w 2582562"/>
              <a:gd name="connsiteY25" fmla="*/ 692025 h 1519928"/>
              <a:gd name="connsiteX26" fmla="*/ 704335 w 2582562"/>
              <a:gd name="connsiteY26" fmla="*/ 654955 h 1519928"/>
              <a:gd name="connsiteX27" fmla="*/ 667265 w 2582562"/>
              <a:gd name="connsiteY27" fmla="*/ 642598 h 1519928"/>
              <a:gd name="connsiteX28" fmla="*/ 630194 w 2582562"/>
              <a:gd name="connsiteY28" fmla="*/ 617885 h 1519928"/>
              <a:gd name="connsiteX29" fmla="*/ 556054 w 2582562"/>
              <a:gd name="connsiteY29" fmla="*/ 556101 h 1519928"/>
              <a:gd name="connsiteX30" fmla="*/ 506627 w 2582562"/>
              <a:gd name="connsiteY30" fmla="*/ 543744 h 1519928"/>
              <a:gd name="connsiteX31" fmla="*/ 395416 w 2582562"/>
              <a:gd name="connsiteY31" fmla="*/ 506674 h 1519928"/>
              <a:gd name="connsiteX32" fmla="*/ 358346 w 2582562"/>
              <a:gd name="connsiteY32" fmla="*/ 494317 h 1519928"/>
              <a:gd name="connsiteX33" fmla="*/ 259492 w 2582562"/>
              <a:gd name="connsiteY33" fmla="*/ 457247 h 1519928"/>
              <a:gd name="connsiteX34" fmla="*/ 210065 w 2582562"/>
              <a:gd name="connsiteY34" fmla="*/ 432534 h 1519928"/>
              <a:gd name="connsiteX35" fmla="*/ 98854 w 2582562"/>
              <a:gd name="connsiteY35" fmla="*/ 395463 h 1519928"/>
              <a:gd name="connsiteX36" fmla="*/ 61784 w 2582562"/>
              <a:gd name="connsiteY36" fmla="*/ 370750 h 1519928"/>
              <a:gd name="connsiteX37" fmla="*/ 49427 w 2582562"/>
              <a:gd name="connsiteY37" fmla="*/ 333680 h 1519928"/>
              <a:gd name="connsiteX38" fmla="*/ 24713 w 2582562"/>
              <a:gd name="connsiteY38" fmla="*/ 296609 h 1519928"/>
              <a:gd name="connsiteX39" fmla="*/ 37070 w 2582562"/>
              <a:gd name="connsiteY39" fmla="*/ 222469 h 1519928"/>
              <a:gd name="connsiteX40" fmla="*/ 86497 w 2582562"/>
              <a:gd name="connsiteY40" fmla="*/ 185398 h 1519928"/>
              <a:gd name="connsiteX41" fmla="*/ 185351 w 2582562"/>
              <a:gd name="connsiteY41" fmla="*/ 160685 h 1519928"/>
              <a:gd name="connsiteX42" fmla="*/ 457200 w 2582562"/>
              <a:gd name="connsiteY42" fmla="*/ 173042 h 1519928"/>
              <a:gd name="connsiteX43" fmla="*/ 494270 w 2582562"/>
              <a:gd name="connsiteY43" fmla="*/ 185398 h 1519928"/>
              <a:gd name="connsiteX44" fmla="*/ 593124 w 2582562"/>
              <a:gd name="connsiteY44" fmla="*/ 210112 h 1519928"/>
              <a:gd name="connsiteX45" fmla="*/ 679621 w 2582562"/>
              <a:gd name="connsiteY45" fmla="*/ 234825 h 1519928"/>
              <a:gd name="connsiteX46" fmla="*/ 729048 w 2582562"/>
              <a:gd name="connsiteY46" fmla="*/ 247182 h 1519928"/>
              <a:gd name="connsiteX47" fmla="*/ 803189 w 2582562"/>
              <a:gd name="connsiteY47" fmla="*/ 271896 h 1519928"/>
              <a:gd name="connsiteX48" fmla="*/ 840259 w 2582562"/>
              <a:gd name="connsiteY48" fmla="*/ 284252 h 1519928"/>
              <a:gd name="connsiteX49" fmla="*/ 914400 w 2582562"/>
              <a:gd name="connsiteY49" fmla="*/ 308966 h 1519928"/>
              <a:gd name="connsiteX50" fmla="*/ 963827 w 2582562"/>
              <a:gd name="connsiteY50" fmla="*/ 321323 h 1519928"/>
              <a:gd name="connsiteX51" fmla="*/ 1099751 w 2582562"/>
              <a:gd name="connsiteY51" fmla="*/ 346036 h 1519928"/>
              <a:gd name="connsiteX52" fmla="*/ 1248032 w 2582562"/>
              <a:gd name="connsiteY52" fmla="*/ 383107 h 1519928"/>
              <a:gd name="connsiteX53" fmla="*/ 1297459 w 2582562"/>
              <a:gd name="connsiteY53" fmla="*/ 407820 h 1519928"/>
              <a:gd name="connsiteX54" fmla="*/ 1421027 w 2582562"/>
              <a:gd name="connsiteY54" fmla="*/ 432534 h 1519928"/>
              <a:gd name="connsiteX55" fmla="*/ 1556951 w 2582562"/>
              <a:gd name="connsiteY55" fmla="*/ 469604 h 1519928"/>
              <a:gd name="connsiteX56" fmla="*/ 1705232 w 2582562"/>
              <a:gd name="connsiteY56" fmla="*/ 519031 h 1519928"/>
              <a:gd name="connsiteX57" fmla="*/ 1853513 w 2582562"/>
              <a:gd name="connsiteY57" fmla="*/ 568458 h 1519928"/>
              <a:gd name="connsiteX58" fmla="*/ 1977081 w 2582562"/>
              <a:gd name="connsiteY58" fmla="*/ 593171 h 1519928"/>
              <a:gd name="connsiteX59" fmla="*/ 2026508 w 2582562"/>
              <a:gd name="connsiteY59" fmla="*/ 605528 h 1519928"/>
              <a:gd name="connsiteX60" fmla="*/ 2100648 w 2582562"/>
              <a:gd name="connsiteY60" fmla="*/ 630242 h 1519928"/>
              <a:gd name="connsiteX61" fmla="*/ 2187146 w 2582562"/>
              <a:gd name="connsiteY61" fmla="*/ 642598 h 1519928"/>
              <a:gd name="connsiteX62" fmla="*/ 2458994 w 2582562"/>
              <a:gd name="connsiteY62" fmla="*/ 630242 h 1519928"/>
              <a:gd name="connsiteX63" fmla="*/ 2533135 w 2582562"/>
              <a:gd name="connsiteY63" fmla="*/ 605528 h 1519928"/>
              <a:gd name="connsiteX64" fmla="*/ 2570205 w 2582562"/>
              <a:gd name="connsiteY64" fmla="*/ 593171 h 1519928"/>
              <a:gd name="connsiteX65" fmla="*/ 2582562 w 2582562"/>
              <a:gd name="connsiteY65" fmla="*/ 556101 h 1519928"/>
              <a:gd name="connsiteX66" fmla="*/ 2520778 w 2582562"/>
              <a:gd name="connsiteY66" fmla="*/ 395463 h 1519928"/>
              <a:gd name="connsiteX67" fmla="*/ 2483708 w 2582562"/>
              <a:gd name="connsiteY67" fmla="*/ 370750 h 1519928"/>
              <a:gd name="connsiteX68" fmla="*/ 2446638 w 2582562"/>
              <a:gd name="connsiteY68" fmla="*/ 333680 h 1519928"/>
              <a:gd name="connsiteX69" fmla="*/ 2409567 w 2582562"/>
              <a:gd name="connsiteY69" fmla="*/ 321323 h 1519928"/>
              <a:gd name="connsiteX70" fmla="*/ 2360140 w 2582562"/>
              <a:gd name="connsiteY70" fmla="*/ 296609 h 1519928"/>
              <a:gd name="connsiteX71" fmla="*/ 2261286 w 2582562"/>
              <a:gd name="connsiteY71" fmla="*/ 259539 h 1519928"/>
              <a:gd name="connsiteX72" fmla="*/ 2224216 w 2582562"/>
              <a:gd name="connsiteY72" fmla="*/ 234825 h 1519928"/>
              <a:gd name="connsiteX73" fmla="*/ 2150075 w 2582562"/>
              <a:gd name="connsiteY73" fmla="*/ 210112 h 1519928"/>
              <a:gd name="connsiteX74" fmla="*/ 2113005 w 2582562"/>
              <a:gd name="connsiteY74" fmla="*/ 197755 h 1519928"/>
              <a:gd name="connsiteX75" fmla="*/ 2014151 w 2582562"/>
              <a:gd name="connsiteY75" fmla="*/ 173042 h 1519928"/>
              <a:gd name="connsiteX76" fmla="*/ 1940011 w 2582562"/>
              <a:gd name="connsiteY76" fmla="*/ 148328 h 1519928"/>
              <a:gd name="connsiteX77" fmla="*/ 1841157 w 2582562"/>
              <a:gd name="connsiteY77" fmla="*/ 123615 h 1519928"/>
              <a:gd name="connsiteX78" fmla="*/ 1754659 w 2582562"/>
              <a:gd name="connsiteY78" fmla="*/ 98901 h 1519928"/>
              <a:gd name="connsiteX79" fmla="*/ 1680519 w 2582562"/>
              <a:gd name="connsiteY79" fmla="*/ 86544 h 1519928"/>
              <a:gd name="connsiteX80" fmla="*/ 1544594 w 2582562"/>
              <a:gd name="connsiteY80" fmla="*/ 49474 h 1519928"/>
              <a:gd name="connsiteX81" fmla="*/ 1433384 w 2582562"/>
              <a:gd name="connsiteY81" fmla="*/ 24761 h 1519928"/>
              <a:gd name="connsiteX82" fmla="*/ 1383957 w 2582562"/>
              <a:gd name="connsiteY82" fmla="*/ 47 h 15199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2582562" h="1519928">
                <a:moveTo>
                  <a:pt x="642551" y="1519928"/>
                </a:moveTo>
                <a:cubicBezTo>
                  <a:pt x="613719" y="1515809"/>
                  <a:pt x="584433" y="1514120"/>
                  <a:pt x="556054" y="1507571"/>
                </a:cubicBezTo>
                <a:cubicBezTo>
                  <a:pt x="395386" y="1470494"/>
                  <a:pt x="543712" y="1495219"/>
                  <a:pt x="444843" y="1470501"/>
                </a:cubicBezTo>
                <a:cubicBezTo>
                  <a:pt x="382780" y="1454985"/>
                  <a:pt x="411527" y="1463514"/>
                  <a:pt x="358346" y="1445788"/>
                </a:cubicBezTo>
                <a:cubicBezTo>
                  <a:pt x="345989" y="1437550"/>
                  <a:pt x="334558" y="1427716"/>
                  <a:pt x="321275" y="1421074"/>
                </a:cubicBezTo>
                <a:cubicBezTo>
                  <a:pt x="309625" y="1415249"/>
                  <a:pt x="295591" y="1415043"/>
                  <a:pt x="284205" y="1408717"/>
                </a:cubicBezTo>
                <a:cubicBezTo>
                  <a:pt x="258241" y="1394292"/>
                  <a:pt x="210065" y="1359290"/>
                  <a:pt x="210065" y="1359290"/>
                </a:cubicBezTo>
                <a:cubicBezTo>
                  <a:pt x="201827" y="1346933"/>
                  <a:pt x="195852" y="1332721"/>
                  <a:pt x="185351" y="1322220"/>
                </a:cubicBezTo>
                <a:cubicBezTo>
                  <a:pt x="174850" y="1311719"/>
                  <a:pt x="158060" y="1308683"/>
                  <a:pt x="148281" y="1297507"/>
                </a:cubicBezTo>
                <a:cubicBezTo>
                  <a:pt x="123688" y="1269400"/>
                  <a:pt x="90399" y="1211878"/>
                  <a:pt x="74140" y="1173939"/>
                </a:cubicBezTo>
                <a:cubicBezTo>
                  <a:pt x="69009" y="1161967"/>
                  <a:pt x="67609" y="1148519"/>
                  <a:pt x="61784" y="1136869"/>
                </a:cubicBezTo>
                <a:cubicBezTo>
                  <a:pt x="55142" y="1123586"/>
                  <a:pt x="45308" y="1112155"/>
                  <a:pt x="37070" y="1099798"/>
                </a:cubicBezTo>
                <a:cubicBezTo>
                  <a:pt x="9198" y="988308"/>
                  <a:pt x="23098" y="1033166"/>
                  <a:pt x="0" y="963874"/>
                </a:cubicBezTo>
                <a:cubicBezTo>
                  <a:pt x="4119" y="947398"/>
                  <a:pt x="996" y="927070"/>
                  <a:pt x="12357" y="914447"/>
                </a:cubicBezTo>
                <a:cubicBezTo>
                  <a:pt x="39911" y="883831"/>
                  <a:pt x="76940" y="863155"/>
                  <a:pt x="111211" y="840307"/>
                </a:cubicBezTo>
                <a:cubicBezTo>
                  <a:pt x="196189" y="783655"/>
                  <a:pt x="157173" y="800273"/>
                  <a:pt x="222421" y="778523"/>
                </a:cubicBezTo>
                <a:cubicBezTo>
                  <a:pt x="234778" y="782642"/>
                  <a:pt x="246968" y="787302"/>
                  <a:pt x="259492" y="790880"/>
                </a:cubicBezTo>
                <a:cubicBezTo>
                  <a:pt x="300512" y="802600"/>
                  <a:pt x="308947" y="800776"/>
                  <a:pt x="345989" y="815593"/>
                </a:cubicBezTo>
                <a:cubicBezTo>
                  <a:pt x="421643" y="845855"/>
                  <a:pt x="431617" y="856919"/>
                  <a:pt x="506627" y="877377"/>
                </a:cubicBezTo>
                <a:cubicBezTo>
                  <a:pt x="526889" y="882903"/>
                  <a:pt x="547909" y="885178"/>
                  <a:pt x="568411" y="889734"/>
                </a:cubicBezTo>
                <a:cubicBezTo>
                  <a:pt x="584989" y="893418"/>
                  <a:pt x="601362" y="897971"/>
                  <a:pt x="617838" y="902090"/>
                </a:cubicBezTo>
                <a:cubicBezTo>
                  <a:pt x="641339" y="897390"/>
                  <a:pt x="691360" y="890043"/>
                  <a:pt x="716692" y="877377"/>
                </a:cubicBezTo>
                <a:cubicBezTo>
                  <a:pt x="729975" y="870735"/>
                  <a:pt x="742353" y="862170"/>
                  <a:pt x="753762" y="852663"/>
                </a:cubicBezTo>
                <a:cubicBezTo>
                  <a:pt x="767187" y="841476"/>
                  <a:pt x="778475" y="827950"/>
                  <a:pt x="790832" y="815593"/>
                </a:cubicBezTo>
                <a:cubicBezTo>
                  <a:pt x="794951" y="803236"/>
                  <a:pt x="803189" y="791548"/>
                  <a:pt x="803189" y="778523"/>
                </a:cubicBezTo>
                <a:cubicBezTo>
                  <a:pt x="803189" y="733182"/>
                  <a:pt x="785764" y="719455"/>
                  <a:pt x="753762" y="692025"/>
                </a:cubicBezTo>
                <a:cubicBezTo>
                  <a:pt x="738126" y="678622"/>
                  <a:pt x="722216" y="665173"/>
                  <a:pt x="704335" y="654955"/>
                </a:cubicBezTo>
                <a:cubicBezTo>
                  <a:pt x="693026" y="648493"/>
                  <a:pt x="678915" y="648423"/>
                  <a:pt x="667265" y="642598"/>
                </a:cubicBezTo>
                <a:cubicBezTo>
                  <a:pt x="653982" y="635956"/>
                  <a:pt x="641603" y="627392"/>
                  <a:pt x="630194" y="617885"/>
                </a:cubicBezTo>
                <a:cubicBezTo>
                  <a:pt x="598758" y="591689"/>
                  <a:pt x="593952" y="572343"/>
                  <a:pt x="556054" y="556101"/>
                </a:cubicBezTo>
                <a:cubicBezTo>
                  <a:pt x="540444" y="549411"/>
                  <a:pt x="522894" y="548624"/>
                  <a:pt x="506627" y="543744"/>
                </a:cubicBezTo>
                <a:cubicBezTo>
                  <a:pt x="506580" y="543730"/>
                  <a:pt x="413974" y="512860"/>
                  <a:pt x="395416" y="506674"/>
                </a:cubicBezTo>
                <a:cubicBezTo>
                  <a:pt x="383059" y="502555"/>
                  <a:pt x="369996" y="500142"/>
                  <a:pt x="358346" y="494317"/>
                </a:cubicBezTo>
                <a:cubicBezTo>
                  <a:pt x="220735" y="425513"/>
                  <a:pt x="394087" y="507720"/>
                  <a:pt x="259492" y="457247"/>
                </a:cubicBezTo>
                <a:cubicBezTo>
                  <a:pt x="242245" y="450779"/>
                  <a:pt x="226898" y="440015"/>
                  <a:pt x="210065" y="432534"/>
                </a:cubicBezTo>
                <a:cubicBezTo>
                  <a:pt x="150237" y="405944"/>
                  <a:pt x="156230" y="409807"/>
                  <a:pt x="98854" y="395463"/>
                </a:cubicBezTo>
                <a:cubicBezTo>
                  <a:pt x="86497" y="387225"/>
                  <a:pt x="71061" y="382346"/>
                  <a:pt x="61784" y="370750"/>
                </a:cubicBezTo>
                <a:cubicBezTo>
                  <a:pt x="53647" y="360579"/>
                  <a:pt x="55252" y="345330"/>
                  <a:pt x="49427" y="333680"/>
                </a:cubicBezTo>
                <a:cubicBezTo>
                  <a:pt x="42785" y="320397"/>
                  <a:pt x="32951" y="308966"/>
                  <a:pt x="24713" y="296609"/>
                </a:cubicBezTo>
                <a:cubicBezTo>
                  <a:pt x="28832" y="271896"/>
                  <a:pt x="24903" y="244370"/>
                  <a:pt x="37070" y="222469"/>
                </a:cubicBezTo>
                <a:cubicBezTo>
                  <a:pt x="47072" y="204466"/>
                  <a:pt x="68616" y="195616"/>
                  <a:pt x="86497" y="185398"/>
                </a:cubicBezTo>
                <a:cubicBezTo>
                  <a:pt x="106954" y="173709"/>
                  <a:pt x="169712" y="163813"/>
                  <a:pt x="185351" y="160685"/>
                </a:cubicBezTo>
                <a:cubicBezTo>
                  <a:pt x="275967" y="164804"/>
                  <a:pt x="366779" y="165808"/>
                  <a:pt x="457200" y="173042"/>
                </a:cubicBezTo>
                <a:cubicBezTo>
                  <a:pt x="470184" y="174081"/>
                  <a:pt x="481704" y="181971"/>
                  <a:pt x="494270" y="185398"/>
                </a:cubicBezTo>
                <a:cubicBezTo>
                  <a:pt x="527039" y="194335"/>
                  <a:pt x="560465" y="200781"/>
                  <a:pt x="593124" y="210112"/>
                </a:cubicBezTo>
                <a:lnTo>
                  <a:pt x="679621" y="234825"/>
                </a:lnTo>
                <a:cubicBezTo>
                  <a:pt x="696005" y="239293"/>
                  <a:pt x="712781" y="242302"/>
                  <a:pt x="729048" y="247182"/>
                </a:cubicBezTo>
                <a:cubicBezTo>
                  <a:pt x="754000" y="254668"/>
                  <a:pt x="778475" y="263658"/>
                  <a:pt x="803189" y="271896"/>
                </a:cubicBezTo>
                <a:lnTo>
                  <a:pt x="840259" y="284252"/>
                </a:lnTo>
                <a:lnTo>
                  <a:pt x="914400" y="308966"/>
                </a:lnTo>
                <a:cubicBezTo>
                  <a:pt x="930876" y="313085"/>
                  <a:pt x="947249" y="317639"/>
                  <a:pt x="963827" y="321323"/>
                </a:cubicBezTo>
                <a:cubicBezTo>
                  <a:pt x="1015645" y="332838"/>
                  <a:pt x="1046090" y="337093"/>
                  <a:pt x="1099751" y="346036"/>
                </a:cubicBezTo>
                <a:cubicBezTo>
                  <a:pt x="1211364" y="401844"/>
                  <a:pt x="1072338" y="339184"/>
                  <a:pt x="1248032" y="383107"/>
                </a:cubicBezTo>
                <a:cubicBezTo>
                  <a:pt x="1265902" y="387575"/>
                  <a:pt x="1279747" y="402760"/>
                  <a:pt x="1297459" y="407820"/>
                </a:cubicBezTo>
                <a:cubicBezTo>
                  <a:pt x="1337848" y="419360"/>
                  <a:pt x="1382026" y="416934"/>
                  <a:pt x="1421027" y="432534"/>
                </a:cubicBezTo>
                <a:cubicBezTo>
                  <a:pt x="1506073" y="466552"/>
                  <a:pt x="1460932" y="453600"/>
                  <a:pt x="1556951" y="469604"/>
                </a:cubicBezTo>
                <a:cubicBezTo>
                  <a:pt x="1675062" y="516847"/>
                  <a:pt x="1558898" y="472820"/>
                  <a:pt x="1705232" y="519031"/>
                </a:cubicBezTo>
                <a:cubicBezTo>
                  <a:pt x="1754914" y="534720"/>
                  <a:pt x="1802424" y="558240"/>
                  <a:pt x="1853513" y="568458"/>
                </a:cubicBezTo>
                <a:cubicBezTo>
                  <a:pt x="1894702" y="576696"/>
                  <a:pt x="1936330" y="582983"/>
                  <a:pt x="1977081" y="593171"/>
                </a:cubicBezTo>
                <a:cubicBezTo>
                  <a:pt x="1993557" y="597290"/>
                  <a:pt x="2010242" y="600648"/>
                  <a:pt x="2026508" y="605528"/>
                </a:cubicBezTo>
                <a:cubicBezTo>
                  <a:pt x="2051460" y="613014"/>
                  <a:pt x="2074860" y="626558"/>
                  <a:pt x="2100648" y="630242"/>
                </a:cubicBezTo>
                <a:lnTo>
                  <a:pt x="2187146" y="642598"/>
                </a:lnTo>
                <a:cubicBezTo>
                  <a:pt x="2277762" y="638479"/>
                  <a:pt x="2368801" y="639906"/>
                  <a:pt x="2458994" y="630242"/>
                </a:cubicBezTo>
                <a:cubicBezTo>
                  <a:pt x="2484896" y="627467"/>
                  <a:pt x="2508421" y="613766"/>
                  <a:pt x="2533135" y="605528"/>
                </a:cubicBezTo>
                <a:lnTo>
                  <a:pt x="2570205" y="593171"/>
                </a:lnTo>
                <a:cubicBezTo>
                  <a:pt x="2574324" y="580814"/>
                  <a:pt x="2582562" y="569126"/>
                  <a:pt x="2582562" y="556101"/>
                </a:cubicBezTo>
                <a:cubicBezTo>
                  <a:pt x="2582562" y="504830"/>
                  <a:pt x="2569475" y="427927"/>
                  <a:pt x="2520778" y="395463"/>
                </a:cubicBezTo>
                <a:cubicBezTo>
                  <a:pt x="2508421" y="387225"/>
                  <a:pt x="2495117" y="380257"/>
                  <a:pt x="2483708" y="370750"/>
                </a:cubicBezTo>
                <a:cubicBezTo>
                  <a:pt x="2470283" y="359563"/>
                  <a:pt x="2461178" y="343373"/>
                  <a:pt x="2446638" y="333680"/>
                </a:cubicBezTo>
                <a:cubicBezTo>
                  <a:pt x="2435800" y="326455"/>
                  <a:pt x="2421539" y="326454"/>
                  <a:pt x="2409567" y="321323"/>
                </a:cubicBezTo>
                <a:cubicBezTo>
                  <a:pt x="2392636" y="314067"/>
                  <a:pt x="2377071" y="303865"/>
                  <a:pt x="2360140" y="296609"/>
                </a:cubicBezTo>
                <a:cubicBezTo>
                  <a:pt x="2285281" y="264526"/>
                  <a:pt x="2363681" y="310736"/>
                  <a:pt x="2261286" y="259539"/>
                </a:cubicBezTo>
                <a:cubicBezTo>
                  <a:pt x="2248003" y="252897"/>
                  <a:pt x="2237787" y="240857"/>
                  <a:pt x="2224216" y="234825"/>
                </a:cubicBezTo>
                <a:cubicBezTo>
                  <a:pt x="2200411" y="224245"/>
                  <a:pt x="2174789" y="218350"/>
                  <a:pt x="2150075" y="210112"/>
                </a:cubicBezTo>
                <a:cubicBezTo>
                  <a:pt x="2137718" y="205993"/>
                  <a:pt x="2125641" y="200914"/>
                  <a:pt x="2113005" y="197755"/>
                </a:cubicBezTo>
                <a:cubicBezTo>
                  <a:pt x="2080054" y="189517"/>
                  <a:pt x="2046373" y="183783"/>
                  <a:pt x="2014151" y="173042"/>
                </a:cubicBezTo>
                <a:cubicBezTo>
                  <a:pt x="1989438" y="164804"/>
                  <a:pt x="1965283" y="154646"/>
                  <a:pt x="1940011" y="148328"/>
                </a:cubicBezTo>
                <a:cubicBezTo>
                  <a:pt x="1907060" y="140090"/>
                  <a:pt x="1873379" y="134356"/>
                  <a:pt x="1841157" y="123615"/>
                </a:cubicBezTo>
                <a:cubicBezTo>
                  <a:pt x="1805826" y="111838"/>
                  <a:pt x="1793448" y="106659"/>
                  <a:pt x="1754659" y="98901"/>
                </a:cubicBezTo>
                <a:cubicBezTo>
                  <a:pt x="1730091" y="93987"/>
                  <a:pt x="1705017" y="91794"/>
                  <a:pt x="1680519" y="86544"/>
                </a:cubicBezTo>
                <a:cubicBezTo>
                  <a:pt x="1504318" y="48787"/>
                  <a:pt x="1638703" y="76363"/>
                  <a:pt x="1544594" y="49474"/>
                </a:cubicBezTo>
                <a:cubicBezTo>
                  <a:pt x="1503870" y="37839"/>
                  <a:pt x="1475860" y="33256"/>
                  <a:pt x="1433384" y="24761"/>
                </a:cubicBezTo>
                <a:cubicBezTo>
                  <a:pt x="1392886" y="-2238"/>
                  <a:pt x="1411164" y="47"/>
                  <a:pt x="1383957" y="47"/>
                </a:cubicBezTo>
              </a:path>
            </a:pathLst>
          </a:custGeom>
          <a:noFill/>
          <a:ln w="44450">
            <a:solidFill>
              <a:srgbClr val="00B05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Oval 66"/>
          <p:cNvSpPr/>
          <p:nvPr/>
        </p:nvSpPr>
        <p:spPr>
          <a:xfrm>
            <a:off x="9259544" y="4314761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Oval 67"/>
          <p:cNvSpPr/>
          <p:nvPr/>
        </p:nvSpPr>
        <p:spPr>
          <a:xfrm>
            <a:off x="9854806" y="2764266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9" name="TextBox 68"/>
          <p:cNvSpPr txBox="1"/>
          <p:nvPr/>
        </p:nvSpPr>
        <p:spPr>
          <a:xfrm>
            <a:off x="9922166" y="2491537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</a:t>
            </a:r>
            <a:endParaRPr lang="en-US" sz="2400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9446787" y="4178325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</a:t>
            </a:r>
            <a:endParaRPr lang="en-US" sz="24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2" name="TextBox 71"/>
              <p:cNvSpPr txBox="1"/>
              <p:nvPr/>
            </p:nvSpPr>
            <p:spPr>
              <a:xfrm>
                <a:off x="9884502" y="3702585"/>
                <a:ext cx="64100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AU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2" name="TextBox 7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4502" y="3702585"/>
                <a:ext cx="641009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14" t="-145" r="60" b="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Oval 73"/>
          <p:cNvSpPr/>
          <p:nvPr/>
        </p:nvSpPr>
        <p:spPr>
          <a:xfrm>
            <a:off x="10763283" y="3006377"/>
            <a:ext cx="216000" cy="2160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1" name="Straight Arrow Connector 70"/>
          <p:cNvCxnSpPr>
            <a:endCxn id="66" idx="71"/>
          </p:cNvCxnSpPr>
          <p:nvPr/>
        </p:nvCxnSpPr>
        <p:spPr>
          <a:xfrm flipV="1">
            <a:off x="7900801" y="3110333"/>
            <a:ext cx="2937722" cy="2032389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/>
          <p:cNvSpPr txBox="1"/>
          <p:nvPr/>
        </p:nvSpPr>
        <p:spPr>
          <a:xfrm>
            <a:off x="7413989" y="2542830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9" name="Straight Connector 78"/>
          <p:cNvCxnSpPr/>
          <p:nvPr/>
        </p:nvCxnSpPr>
        <p:spPr>
          <a:xfrm>
            <a:off x="7721735" y="2829072"/>
            <a:ext cx="3664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7732247" y="4342615"/>
            <a:ext cx="3664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/>
          <p:cNvSpPr txBox="1"/>
          <p:nvPr/>
        </p:nvSpPr>
        <p:spPr>
          <a:xfrm>
            <a:off x="7407158" y="4060459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2" name="Straight Connector 81"/>
          <p:cNvCxnSpPr/>
          <p:nvPr/>
        </p:nvCxnSpPr>
        <p:spPr>
          <a:xfrm>
            <a:off x="9344669" y="4922790"/>
            <a:ext cx="0" cy="369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9893410" y="4928045"/>
            <a:ext cx="0" cy="369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9171035" y="5230778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9702902" y="5230778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11094428" y="4886413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Displacement vs time graph…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88416" y="2897328"/>
            <a:ext cx="5261738" cy="3390898"/>
          </a:xfrm>
        </p:spPr>
      </p:pic>
      <p:sp>
        <p:nvSpPr>
          <p:cNvPr id="3" name="Content Placeholder 2"/>
          <p:cNvSpPr txBox="1"/>
          <p:nvPr/>
        </p:nvSpPr>
        <p:spPr>
          <a:xfrm>
            <a:off x="838200" y="1825625"/>
            <a:ext cx="11208026" cy="9864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cs typeface="Calibri" panose="020F0502020204030204" pitchFamily="34" charset="0"/>
              </a:rPr>
              <a:t>A useful device to show the position of an object relative to its original position as a function of time. </a:t>
            </a:r>
            <a:endParaRPr lang="en-AU" dirty="0"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709282" y="2887389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[m]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550154" y="485900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[s]</a:t>
            </a:r>
            <a:endParaRPr 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22429" cy="1325563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Velocity from displacement vs time graph. 1/3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7"/>
            <a:ext cx="10591800" cy="753292"/>
          </a:xfrm>
        </p:spPr>
        <p:txBody>
          <a:bodyPr>
            <a:normAutofit/>
          </a:bodyPr>
          <a:lstStyle/>
          <a:p>
            <a:r>
              <a:rPr lang="en-US" dirty="0"/>
              <a:t>Velocity is the </a:t>
            </a:r>
            <a:r>
              <a:rPr lang="en-US" b="1" dirty="0"/>
              <a:t>gradient</a:t>
            </a:r>
            <a:r>
              <a:rPr lang="en-US" dirty="0"/>
              <a:t> in a displacement vs time graph:</a:t>
            </a:r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00354" y="2322017"/>
            <a:ext cx="5180355" cy="35542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/>
              <p:nvPr/>
            </p:nvSpPr>
            <p:spPr>
              <a:xfrm>
                <a:off x="937417" y="3552605"/>
                <a:ext cx="5180355" cy="31463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The </a:t>
                </a:r>
                <a:r>
                  <a:rPr lang="en-US" dirty="0">
                    <a:solidFill>
                      <a:srgbClr val="FF0000"/>
                    </a:solidFill>
                  </a:rPr>
                  <a:t>instantaneous velocity </a:t>
                </a:r>
                <a:r>
                  <a:rPr lang="en-US" dirty="0"/>
                  <a:t>is the gradient of the curve at the point of interest;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AU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A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</m:num>
                      <m:den>
                        <m:r>
                          <a:rPr lang="en-A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000" dirty="0"/>
              </a:p>
              <a:p>
                <a:r>
                  <a:rPr lang="en-US" dirty="0"/>
                  <a:t>The </a:t>
                </a:r>
                <a:r>
                  <a:rPr lang="en-US" dirty="0">
                    <a:solidFill>
                      <a:srgbClr val="FF0000"/>
                    </a:solidFill>
                  </a:rPr>
                  <a:t>average velocity</a:t>
                </a:r>
                <a:r>
                  <a:rPr lang="en-US" dirty="0"/>
                  <a:t> over a specified period is the </a:t>
                </a:r>
                <a:r>
                  <a:rPr lang="en-US" b="1" dirty="0"/>
                  <a:t>average</a:t>
                </a:r>
                <a:r>
                  <a:rPr lang="en-US" dirty="0"/>
                  <a:t> </a:t>
                </a:r>
                <a:r>
                  <a:rPr lang="en-US" b="1" dirty="0"/>
                  <a:t>gradient</a:t>
                </a:r>
                <a:r>
                  <a:rPr lang="en-US" dirty="0"/>
                  <a:t> over that period.</a:t>
                </a:r>
                <a:endParaRPr lang="en-US" dirty="0"/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417" y="3552605"/>
                <a:ext cx="5180355" cy="3146369"/>
              </a:xfrm>
              <a:prstGeom prst="rect">
                <a:avLst/>
              </a:prstGeom>
              <a:blipFill rotWithShape="1">
                <a:blip r:embed="rId2"/>
                <a:stretch>
                  <a:fillRect l="-3" t="-13" r="4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240736" y="2546916"/>
                <a:ext cx="1263808" cy="750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acc>
                          <m:accPr>
                            <m:chr m:val="⃑"/>
                            <m:ctrlPr>
                              <a:rPr lang="el-G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AU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num>
                      <m:den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800" dirty="0"/>
                  <a:t> </a:t>
                </a:r>
                <a:endParaRPr lang="en-US" sz="28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736" y="2546916"/>
                <a:ext cx="1263808" cy="750526"/>
              </a:xfrm>
              <a:prstGeom prst="rect">
                <a:avLst/>
              </a:prstGeom>
              <a:blipFill rotWithShape="1">
                <a:blip r:embed="rId3"/>
                <a:stretch>
                  <a:fillRect l="-46" t="-75" r="8" b="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4189651" y="2584670"/>
                <a:ext cx="1540102" cy="7163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acc>
                      <m:acc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800" dirty="0"/>
                  <a:t> </a:t>
                </a:r>
                <a:endParaRPr lang="en-US" sz="28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9651" y="2584670"/>
                <a:ext cx="1540102" cy="716350"/>
              </a:xfrm>
              <a:prstGeom prst="rect">
                <a:avLst/>
              </a:prstGeom>
              <a:blipFill rotWithShape="1">
                <a:blip r:embed="rId4"/>
                <a:stretch>
                  <a:fillRect l="-36" t="-31" r="10" b="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2898977" y="2576091"/>
            <a:ext cx="1619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Or in the 1D case: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10351" y="2306437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[m]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254583" y="534270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[s]</a:t>
            </a:r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22429" cy="1325563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Velocity from displacement vs time graph. 2/3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7"/>
            <a:ext cx="10591800" cy="753292"/>
          </a:xfrm>
        </p:spPr>
        <p:txBody>
          <a:bodyPr>
            <a:normAutofit/>
          </a:bodyPr>
          <a:lstStyle/>
          <a:p>
            <a:r>
              <a:rPr lang="en-US" dirty="0"/>
              <a:t>Velocity is the </a:t>
            </a:r>
            <a:r>
              <a:rPr lang="en-US" b="1" dirty="0"/>
              <a:t>gradient</a:t>
            </a:r>
            <a:r>
              <a:rPr lang="en-US" dirty="0"/>
              <a:t> in a displacement vs time graph:</a:t>
            </a:r>
            <a:endParaRPr lang="en-US" dirty="0"/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00354" y="2322017"/>
            <a:ext cx="5180355" cy="35542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/>
              <p:nvPr/>
            </p:nvSpPr>
            <p:spPr>
              <a:xfrm>
                <a:off x="937417" y="3622179"/>
                <a:ext cx="4575109" cy="26984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Question: </a:t>
                </a:r>
                <a:r>
                  <a:rPr lang="en-US" dirty="0"/>
                  <a:t>What is the</a:t>
                </a:r>
                <a:endParaRPr lang="en-US" dirty="0"/>
              </a:p>
              <a:p>
                <a:pPr lvl="5"/>
                <a:endParaRPr lang="en-US" sz="500" dirty="0"/>
              </a:p>
              <a:p>
                <a:pPr marL="1028700" lvl="1" indent="-571500">
                  <a:buFont typeface="+mj-lt"/>
                  <a:buAutoNum type="arabicPeriod"/>
                </a:pPr>
                <a:r>
                  <a:rPr lang="en-US" dirty="0">
                    <a:solidFill>
                      <a:srgbClr val="FF0000"/>
                    </a:solidFill>
                  </a:rPr>
                  <a:t>Instantaneous velocity </a:t>
                </a:r>
                <a:r>
                  <a:rPr lang="en-US" dirty="0"/>
                  <a:t>at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/>
                  <a:t>? </a:t>
                </a:r>
                <a:endParaRPr lang="en-US" dirty="0"/>
              </a:p>
              <a:p>
                <a:pPr marL="2400300" lvl="4" indent="-571500">
                  <a:buFont typeface="+mj-lt"/>
                  <a:buAutoNum type="arabicPeriod"/>
                </a:pPr>
                <a:endParaRPr lang="en-US" sz="3400" dirty="0"/>
              </a:p>
              <a:p>
                <a:pPr marL="1028700" lvl="1" indent="-571500">
                  <a:buFont typeface="Arial" panose="020B0604020202020204" pitchFamily="34" charset="0"/>
                  <a:buAutoNum type="arabicPeriod"/>
                </a:pPr>
                <a:r>
                  <a:rPr lang="en-US" dirty="0">
                    <a:solidFill>
                      <a:srgbClr val="FF0000"/>
                    </a:solidFill>
                  </a:rPr>
                  <a:t>Average velocity </a:t>
                </a:r>
                <a:r>
                  <a:rPr lang="en-US" dirty="0"/>
                  <a:t>over the ten second period?</a:t>
                </a:r>
                <a:endParaRPr lang="en-US" dirty="0"/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417" y="3622179"/>
                <a:ext cx="4575109" cy="2698475"/>
              </a:xfrm>
              <a:prstGeom prst="rect">
                <a:avLst/>
              </a:prstGeom>
              <a:blipFill rotWithShape="1">
                <a:blip r:embed="rId2"/>
                <a:stretch>
                  <a:fillRect l="-3" t="-5" r="2" b="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240736" y="2546916"/>
                <a:ext cx="1263808" cy="750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acc>
                          <m:accPr>
                            <m:chr m:val="⃑"/>
                            <m:ctrlPr>
                              <a:rPr lang="el-G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AU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num>
                      <m:den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800" dirty="0"/>
                  <a:t> </a:t>
                </a:r>
                <a:endParaRPr lang="en-US" sz="28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736" y="2546916"/>
                <a:ext cx="1263808" cy="750526"/>
              </a:xfrm>
              <a:prstGeom prst="rect">
                <a:avLst/>
              </a:prstGeom>
              <a:blipFill rotWithShape="1">
                <a:blip r:embed="rId3"/>
                <a:stretch>
                  <a:fillRect l="-46" t="-75" r="8" b="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4189651" y="2584670"/>
                <a:ext cx="1540102" cy="7163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acc>
                      <m:acc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800" dirty="0"/>
                  <a:t> </a:t>
                </a:r>
                <a:endParaRPr lang="en-US" sz="28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9651" y="2584670"/>
                <a:ext cx="1540102" cy="716350"/>
              </a:xfrm>
              <a:prstGeom prst="rect">
                <a:avLst/>
              </a:prstGeom>
              <a:blipFill rotWithShape="1">
                <a:blip r:embed="rId4"/>
                <a:stretch>
                  <a:fillRect l="-36" t="-31" r="10" b="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2898977" y="2576091"/>
            <a:ext cx="1619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Or in the 1D case: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10351" y="2306437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[m]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1254583" y="534270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[s]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Textbook reference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Halliday, Resnick and Walker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Wiley (2013)</a:t>
            </a:r>
            <a:endParaRPr lang="en-US" dirty="0"/>
          </a:p>
        </p:txBody>
      </p:sp>
      <p:pic>
        <p:nvPicPr>
          <p:cNvPr id="5" name="Picture 4" descr="A cover of a book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82801" y="537070"/>
            <a:ext cx="4778931" cy="5783859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22429" cy="1325563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Velocity from displacement vs time graph. 3/3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00354" y="2322017"/>
            <a:ext cx="5180355" cy="35542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/>
              <p:nvPr/>
            </p:nvSpPr>
            <p:spPr>
              <a:xfrm>
                <a:off x="937417" y="3622179"/>
                <a:ext cx="4575109" cy="269847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/>
                  <a:t>Question: </a:t>
                </a:r>
                <a:r>
                  <a:rPr lang="en-US" dirty="0"/>
                  <a:t>What is the</a:t>
                </a:r>
                <a:endParaRPr lang="en-US" dirty="0"/>
              </a:p>
              <a:p>
                <a:pPr lvl="5"/>
                <a:endParaRPr lang="en-US" sz="500" dirty="0"/>
              </a:p>
              <a:p>
                <a:pPr marL="1028700" lvl="1" indent="-571500">
                  <a:buFont typeface="+mj-lt"/>
                  <a:buAutoNum type="arabicPeriod"/>
                </a:pPr>
                <a:r>
                  <a:rPr lang="en-US" dirty="0">
                    <a:solidFill>
                      <a:srgbClr val="FF0000"/>
                    </a:solidFill>
                  </a:rPr>
                  <a:t>Instantaneous velocity </a:t>
                </a:r>
                <a:r>
                  <a:rPr lang="en-US" dirty="0"/>
                  <a:t>at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/>
                  <a:t>? </a:t>
                </a:r>
                <a:endParaRPr lang="en-US" dirty="0"/>
              </a:p>
              <a:p>
                <a:pPr marL="2400300" lvl="4" indent="-571500">
                  <a:buFont typeface="+mj-lt"/>
                  <a:buAutoNum type="arabicPeriod"/>
                </a:pPr>
                <a:endParaRPr lang="en-US" sz="3400" dirty="0"/>
              </a:p>
              <a:p>
                <a:pPr marL="1028700" lvl="1" indent="-571500">
                  <a:buFont typeface="Arial" panose="020B0604020202020204" pitchFamily="34" charset="0"/>
                  <a:buAutoNum type="arabicPeriod"/>
                </a:pPr>
                <a:r>
                  <a:rPr lang="en-US" dirty="0">
                    <a:solidFill>
                      <a:srgbClr val="FF0000"/>
                    </a:solidFill>
                  </a:rPr>
                  <a:t>Average velocity </a:t>
                </a:r>
                <a:r>
                  <a:rPr lang="en-US" dirty="0"/>
                  <a:t>over the ten second period?</a:t>
                </a:r>
                <a:endParaRPr lang="en-US" dirty="0"/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417" y="3622179"/>
                <a:ext cx="4575109" cy="2698475"/>
              </a:xfrm>
              <a:prstGeom prst="rect">
                <a:avLst/>
              </a:prstGeom>
              <a:blipFill rotWithShape="1">
                <a:blip r:embed="rId2"/>
                <a:stretch>
                  <a:fillRect l="-3" t="-5" r="2" b="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11254583" y="534270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[s]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3139813" y="4942598"/>
                <a:ext cx="266662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AU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AU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AU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AU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AU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f>
                        <m:fPr>
                          <m:type m:val="lin"/>
                          <m:ctrlPr>
                            <a:rPr lang="en-AU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7</m:t>
                          </m:r>
                        </m:num>
                        <m:den>
                          <m:r>
                            <a:rPr lang="en-AU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AU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f>
                        <m:fPr>
                          <m:type m:val="lin"/>
                          <m:ctrlPr>
                            <a:rPr lang="en-AU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AU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AU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den>
                      </m:f>
                      <m:r>
                        <a:rPr lang="en-AU" sz="20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trlPr>
                            <a:rPr lang="en-AU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9813" y="4942598"/>
                <a:ext cx="2666627" cy="400110"/>
              </a:xfrm>
              <a:prstGeom prst="rect">
                <a:avLst/>
              </a:prstGeom>
              <a:blipFill rotWithShape="1">
                <a:blip r:embed="rId3"/>
                <a:stretch>
                  <a:fillRect l="-14" t="-98" b="1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4396439" y="5965179"/>
                <a:ext cx="1941494" cy="42909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⃑"/>
                              <m:ctrlPr>
                                <a:rPr lang="en-US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AU" sz="20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  <m:sub>
                          <m:r>
                            <m:rPr>
                              <m:sty m:val="p"/>
                            </m:rPr>
                            <a:rPr lang="en-AU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avg</m:t>
                          </m:r>
                        </m:sub>
                      </m:sSub>
                      <m:r>
                        <a:rPr lang="en-AU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0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  <m:f>
                        <m:fPr>
                          <m:type m:val="lin"/>
                          <m:ctrlPr>
                            <a:rPr lang="en-AU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AU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AU" sz="20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den>
                      </m:f>
                      <m:r>
                        <a:rPr lang="en-AU" sz="2000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trlPr>
                            <a:rPr lang="en-AU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sz="20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m:oMathPara>
                </a14:m>
                <a:endParaRPr lang="en-US" sz="20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439" y="5965179"/>
                <a:ext cx="1941494" cy="429092"/>
              </a:xfrm>
              <a:prstGeom prst="rect">
                <a:avLst/>
              </a:prstGeom>
              <a:blipFill rotWithShape="1">
                <a:blip r:embed="rId4"/>
                <a:stretch>
                  <a:fillRect l="-17" t="-145" r="33" b="1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Content Placeholder 2"/>
          <p:cNvSpPr>
            <a:spLocks noGrp="1"/>
          </p:cNvSpPr>
          <p:nvPr>
            <p:ph idx="1"/>
          </p:nvPr>
        </p:nvSpPr>
        <p:spPr>
          <a:xfrm>
            <a:off x="838200" y="1825627"/>
            <a:ext cx="10591800" cy="753292"/>
          </a:xfrm>
        </p:spPr>
        <p:txBody>
          <a:bodyPr>
            <a:normAutofit/>
          </a:bodyPr>
          <a:lstStyle/>
          <a:p>
            <a:r>
              <a:rPr lang="en-US" dirty="0"/>
              <a:t>Velocity is the </a:t>
            </a:r>
            <a:r>
              <a:rPr lang="en-US" b="1" dirty="0"/>
              <a:t>gradient</a:t>
            </a:r>
            <a:r>
              <a:rPr lang="en-US" dirty="0"/>
              <a:t> in a displacement vs time graph: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1240736" y="2546916"/>
                <a:ext cx="1263808" cy="750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acc>
                          <m:accPr>
                            <m:chr m:val="⃑"/>
                            <m:ctrlPr>
                              <a:rPr lang="el-G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AU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num>
                      <m:den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800" dirty="0"/>
                  <a:t> </a:t>
                </a:r>
                <a:endParaRPr lang="en-US" sz="2800" dirty="0"/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736" y="2546916"/>
                <a:ext cx="1263808" cy="750526"/>
              </a:xfrm>
              <a:prstGeom prst="rect">
                <a:avLst/>
              </a:prstGeom>
              <a:blipFill rotWithShape="1">
                <a:blip r:embed="rId5"/>
                <a:stretch>
                  <a:fillRect l="-46" t="-75" r="8" b="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4189651" y="2584670"/>
                <a:ext cx="1540102" cy="7163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acc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acc>
                      <m:acc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800" dirty="0"/>
                  <a:t> </a:t>
                </a:r>
                <a:endParaRPr lang="en-US" sz="2800" dirty="0"/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9651" y="2584670"/>
                <a:ext cx="1540102" cy="716350"/>
              </a:xfrm>
              <a:prstGeom prst="rect">
                <a:avLst/>
              </a:prstGeom>
              <a:blipFill rotWithShape="1">
                <a:blip r:embed="rId6"/>
                <a:stretch>
                  <a:fillRect l="-36" t="-31" r="10" b="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Box 17"/>
          <p:cNvSpPr txBox="1"/>
          <p:nvPr/>
        </p:nvSpPr>
        <p:spPr>
          <a:xfrm>
            <a:off x="2898977" y="2576091"/>
            <a:ext cx="1619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Or in the 1D case: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510351" y="2306437"/>
            <a:ext cx="510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[m]</a:t>
            </a:r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261697" y="2603817"/>
            <a:ext cx="5400765" cy="3480493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Velocity vs time graph…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6" name="Content Placeholder 2"/>
          <p:cNvSpPr txBox="1"/>
          <p:nvPr/>
        </p:nvSpPr>
        <p:spPr>
          <a:xfrm>
            <a:off x="838200" y="1825625"/>
            <a:ext cx="11208026" cy="541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AU" dirty="0">
                <a:cs typeface="Calibri" panose="020F0502020204030204" pitchFamily="34" charset="0"/>
              </a:rPr>
              <a:t>You can of course also plot the velocity of an object against time.</a:t>
            </a:r>
            <a:endParaRPr lang="en-AU" dirty="0">
              <a:cs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816111" y="2603817"/>
            <a:ext cx="685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[m/s]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662462" y="4375195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[s]</a:t>
            </a:r>
            <a:endParaRPr lang="en-US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22429" cy="1325563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Acceleration from velocity vs time graph… 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7"/>
            <a:ext cx="10591800" cy="753292"/>
          </a:xfrm>
        </p:spPr>
        <p:txBody>
          <a:bodyPr>
            <a:normAutofit/>
          </a:bodyPr>
          <a:lstStyle/>
          <a:p>
            <a:r>
              <a:rPr lang="en-US" dirty="0"/>
              <a:t>Acceleration is the </a:t>
            </a:r>
            <a:r>
              <a:rPr lang="en-US" b="1" dirty="0"/>
              <a:t>gradient</a:t>
            </a:r>
            <a:r>
              <a:rPr lang="en-US" dirty="0"/>
              <a:t> in a velocity vs time graph: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/>
              <p:nvPr/>
            </p:nvSpPr>
            <p:spPr>
              <a:xfrm>
                <a:off x="937417" y="3552605"/>
                <a:ext cx="5180355" cy="31463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The </a:t>
                </a:r>
                <a:r>
                  <a:rPr lang="en-US" dirty="0">
                    <a:solidFill>
                      <a:srgbClr val="FF0000"/>
                    </a:solidFill>
                  </a:rPr>
                  <a:t>instantaneous acceleration </a:t>
                </a:r>
                <a:r>
                  <a:rPr lang="en-US" dirty="0"/>
                  <a:t>is the gradient of the curve at the point of interest;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l-G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AU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r>
                      <a:rPr lang="en-AU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f>
                      <m:fPr>
                        <m:ctrlPr>
                          <a:rPr lang="en-A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A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AU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AU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a:rPr lang="en-A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000" dirty="0"/>
              </a:p>
              <a:p>
                <a:r>
                  <a:rPr lang="en-US" dirty="0"/>
                  <a:t>The </a:t>
                </a:r>
                <a:r>
                  <a:rPr lang="en-US" dirty="0">
                    <a:solidFill>
                      <a:srgbClr val="FF0000"/>
                    </a:solidFill>
                  </a:rPr>
                  <a:t>average acceleration</a:t>
                </a:r>
                <a:r>
                  <a:rPr lang="en-US" dirty="0"/>
                  <a:t> over a specified period is the </a:t>
                </a:r>
                <a:r>
                  <a:rPr lang="en-US" b="1" dirty="0"/>
                  <a:t>average</a:t>
                </a:r>
                <a:r>
                  <a:rPr lang="en-US" dirty="0"/>
                  <a:t> </a:t>
                </a:r>
                <a:r>
                  <a:rPr lang="en-US" b="1" dirty="0"/>
                  <a:t>gradient</a:t>
                </a:r>
                <a:r>
                  <a:rPr lang="en-US" dirty="0"/>
                  <a:t> over that period.</a:t>
                </a:r>
                <a:endParaRPr lang="en-US" dirty="0"/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7417" y="3552605"/>
                <a:ext cx="5180355" cy="3146369"/>
              </a:xfrm>
              <a:prstGeom prst="rect">
                <a:avLst/>
              </a:prstGeom>
              <a:blipFill rotWithShape="1">
                <a:blip r:embed="rId1"/>
                <a:stretch>
                  <a:fillRect l="-3" t="-13" r="4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240736" y="2546916"/>
                <a:ext cx="1273297" cy="7505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acc>
                          <m:accPr>
                            <m:chr m:val="⃑"/>
                            <m:ctrlPr>
                              <a:rPr lang="el-G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AU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</m:acc>
                      </m:num>
                      <m:den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en-US" sz="2800" dirty="0"/>
                  <a:t> </a:t>
                </a:r>
                <a:endParaRPr lang="en-US" sz="2800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0736" y="2546916"/>
                <a:ext cx="1273297" cy="750526"/>
              </a:xfrm>
              <a:prstGeom prst="rect">
                <a:avLst/>
              </a:prstGeom>
              <a:blipFill rotWithShape="1">
                <a:blip r:embed="rId2"/>
                <a:stretch>
                  <a:fillRect l="-46" t="-75" r="-942" b="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4189651" y="2584670"/>
                <a:ext cx="1667059" cy="7163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</m:acc>
                    <m:r>
                      <a:rPr lang="en-AU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sSub>
                          <m:sSubPr>
                            <m:ctrlPr>
                              <a:rPr lang="el-GR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AU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AU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</m:num>
                      <m:den>
                        <m:r>
                          <m:rPr>
                            <m:sty m:val="p"/>
                          </m:rPr>
                          <a:rPr lang="el-GR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Δ</m:t>
                        </m:r>
                        <m:r>
                          <a:rPr lang="en-AU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den>
                    </m:f>
                    <m:acc>
                      <m:accPr>
                        <m:ctrlPr>
                          <a:rPr lang="en-AU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sz="2800" dirty="0"/>
                  <a:t> </a:t>
                </a:r>
                <a:endParaRPr lang="en-US" sz="2800" dirty="0"/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9651" y="2584670"/>
                <a:ext cx="1667059" cy="716350"/>
              </a:xfrm>
              <a:prstGeom prst="rect">
                <a:avLst/>
              </a:prstGeom>
              <a:blipFill rotWithShape="1">
                <a:blip r:embed="rId3"/>
                <a:stretch>
                  <a:fillRect l="-33" t="-31" r="-870" b="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2898977" y="2576091"/>
            <a:ext cx="1619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Or in the 1D case:</a:t>
            </a:r>
            <a:endParaRPr lang="en-US" dirty="0">
              <a:solidFill>
                <a:srgbClr val="0070C0"/>
              </a:solidFill>
            </a:endParaRPr>
          </a:p>
        </p:txBody>
      </p:sp>
      <p:pic>
        <p:nvPicPr>
          <p:cNvPr id="6" name="Content Placeholder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3958" y="2548060"/>
            <a:ext cx="5400765" cy="34804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68372" y="2548060"/>
            <a:ext cx="685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[m/s]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414723" y="431943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[s]</a:t>
            </a:r>
            <a:endParaRPr lang="en-US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Example 1.5…							1/2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35610"/>
          </a:xfrm>
        </p:spPr>
        <p:txBody>
          <a:bodyPr>
            <a:normAutofit/>
          </a:bodyPr>
          <a:lstStyle/>
          <a:p>
            <a:r>
              <a:rPr lang="en-US" dirty="0"/>
              <a:t>A particle moves along the x-axis. Its position is described by: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4359668" y="2638933"/>
                <a:ext cx="301422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AU" sz="3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30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AU" sz="3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AU" sz="3000" b="0" i="1" smtClean="0">
                          <a:latin typeface="Cambria Math" panose="02040503050406030204" pitchFamily="18" charset="0"/>
                        </a:rPr>
                        <m:t> − </m:t>
                      </m:r>
                      <m:sSup>
                        <m:sSupPr>
                          <m:ctrlPr>
                            <a:rPr lang="en-AU" sz="3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3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AU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668" y="2638933"/>
                <a:ext cx="3014223" cy="553998"/>
              </a:xfrm>
              <a:prstGeom prst="rect">
                <a:avLst/>
              </a:prstGeom>
              <a:blipFill rotWithShape="1">
                <a:blip r:embed="rId1"/>
                <a:stretch>
                  <a:fillRect l="-13" t="-92" r="9" b="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994119" y="2546600"/>
            <a:ext cx="3000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 is in time in units of seconds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solidFill>
                  <a:srgbClr val="0070C0"/>
                </a:solidFill>
              </a:rPr>
              <a:t> is position in units of </a:t>
            </a:r>
            <a:r>
              <a:rPr lang="en-US" dirty="0" err="1">
                <a:solidFill>
                  <a:srgbClr val="0070C0"/>
                </a:solidFill>
              </a:rPr>
              <a:t>metres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/>
              <p:cNvSpPr txBox="1"/>
              <p:nvPr/>
            </p:nvSpPr>
            <p:spPr>
              <a:xfrm>
                <a:off x="838200" y="3586480"/>
                <a:ext cx="5689922" cy="27911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What is its </a:t>
                </a:r>
                <a:r>
                  <a:rPr lang="en-US" dirty="0">
                    <a:solidFill>
                      <a:srgbClr val="FF0000"/>
                    </a:solidFill>
                  </a:rPr>
                  <a:t>instantaneous velocity </a:t>
                </a:r>
                <a:r>
                  <a:rPr lang="en-US" dirty="0"/>
                  <a:t>at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AU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AU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/>
                  <a:t>?</a:t>
                </a:r>
                <a:r>
                  <a:rPr lang="en-US" dirty="0">
                    <a:solidFill>
                      <a:srgbClr val="FF0000"/>
                    </a:solidFill>
                  </a:rPr>
                  <a:t>	</a:t>
                </a:r>
                <a:endParaRPr lang="en-US" sz="200" dirty="0"/>
              </a:p>
              <a:p>
                <a:pPr marL="514350" indent="-514350">
                  <a:buFont typeface="+mj-lt"/>
                  <a:buAutoNum type="arabicPeriod"/>
                </a:pPr>
                <a:endParaRPr lang="en-US" sz="3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What is its </a:t>
                </a:r>
                <a:r>
                  <a:rPr lang="en-US" dirty="0">
                    <a:solidFill>
                      <a:srgbClr val="FF0000"/>
                    </a:solidFill>
                  </a:rPr>
                  <a:t>instantaneous acceleration </a:t>
                </a:r>
                <a:r>
                  <a:rPr lang="en-US" dirty="0"/>
                  <a:t>at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AU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AU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/>
                  <a:t>? </a:t>
                </a: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sz="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What is its </a:t>
                </a:r>
                <a:r>
                  <a:rPr lang="en-US" dirty="0">
                    <a:solidFill>
                      <a:srgbClr val="FF0000"/>
                    </a:solidFill>
                  </a:rPr>
                  <a:t>average acceleration </a:t>
                </a:r>
                <a:r>
                  <a:rPr lang="en-US" dirty="0"/>
                  <a:t>between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AU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AU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/>
                  <a:t>?</a:t>
                </a:r>
                <a:endParaRPr lang="en-US" dirty="0"/>
              </a:p>
            </p:txBody>
          </p:sp>
        </mc:Choice>
        <mc:Fallback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586480"/>
                <a:ext cx="5689922" cy="2791169"/>
              </a:xfrm>
              <a:prstGeom prst="rect">
                <a:avLst/>
              </a:prstGeom>
              <a:blipFill rotWithShape="1">
                <a:blip r:embed="rId2"/>
                <a:stretch>
                  <a:fillRect t="-842" r="6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Example 1.5…							2/2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35610"/>
          </a:xfrm>
        </p:spPr>
        <p:txBody>
          <a:bodyPr>
            <a:normAutofit/>
          </a:bodyPr>
          <a:lstStyle/>
          <a:p>
            <a:r>
              <a:rPr lang="en-US" dirty="0"/>
              <a:t>A particle moves along the x-axis. Its position is described by: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4359668" y="2638933"/>
                <a:ext cx="3014223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0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30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3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AU" sz="3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sz="3000" b="0" i="1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AU" sz="3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AU" sz="3000" b="0" i="1" smtClean="0">
                          <a:latin typeface="Cambria Math" panose="02040503050406030204" pitchFamily="18" charset="0"/>
                        </a:rPr>
                        <m:t> − </m:t>
                      </m:r>
                      <m:sSup>
                        <m:sSupPr>
                          <m:ctrlPr>
                            <a:rPr lang="en-AU" sz="3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30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AU" sz="3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668" y="2638933"/>
                <a:ext cx="3014223" cy="553998"/>
              </a:xfrm>
              <a:prstGeom prst="rect">
                <a:avLst/>
              </a:prstGeom>
              <a:blipFill rotWithShape="1">
                <a:blip r:embed="rId1"/>
                <a:stretch>
                  <a:fillRect l="-13" t="-92" r="9" b="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7994119" y="2546600"/>
            <a:ext cx="3000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 is in time in units of seconds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solidFill>
                  <a:srgbClr val="0070C0"/>
                </a:solidFill>
              </a:rPr>
              <a:t> is position in units of </a:t>
            </a:r>
            <a:r>
              <a:rPr lang="en-US" dirty="0" err="1">
                <a:solidFill>
                  <a:srgbClr val="0070C0"/>
                </a:solidFill>
              </a:rPr>
              <a:t>metres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Content Placeholder 2"/>
              <p:cNvSpPr txBox="1"/>
              <p:nvPr/>
            </p:nvSpPr>
            <p:spPr>
              <a:xfrm>
                <a:off x="838200" y="3586480"/>
                <a:ext cx="5689922" cy="279116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What is its </a:t>
                </a:r>
                <a:r>
                  <a:rPr lang="en-US" dirty="0">
                    <a:solidFill>
                      <a:srgbClr val="FF0000"/>
                    </a:solidFill>
                  </a:rPr>
                  <a:t>instantaneous velocity </a:t>
                </a:r>
                <a:r>
                  <a:rPr lang="en-US" dirty="0"/>
                  <a:t>at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AU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AU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/>
                  <a:t>?</a:t>
                </a:r>
                <a:r>
                  <a:rPr lang="en-US" dirty="0">
                    <a:solidFill>
                      <a:srgbClr val="FF0000"/>
                    </a:solidFill>
                  </a:rPr>
                  <a:t>	</a:t>
                </a:r>
                <a:endParaRPr lang="en-US" sz="200" dirty="0"/>
              </a:p>
              <a:p>
                <a:pPr marL="514350" indent="-514350">
                  <a:buFont typeface="+mj-lt"/>
                  <a:buAutoNum type="arabicPeriod"/>
                </a:pPr>
                <a:endParaRPr lang="en-US" sz="3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What is its </a:t>
                </a:r>
                <a:r>
                  <a:rPr lang="en-US" dirty="0">
                    <a:solidFill>
                      <a:srgbClr val="FF0000"/>
                    </a:solidFill>
                  </a:rPr>
                  <a:t>instantaneous acceleration </a:t>
                </a:r>
                <a:r>
                  <a:rPr lang="en-US" dirty="0"/>
                  <a:t>at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AU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AU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/>
                  <a:t>? </a:t>
                </a: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sz="4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What is its </a:t>
                </a:r>
                <a:r>
                  <a:rPr lang="en-US" dirty="0">
                    <a:solidFill>
                      <a:srgbClr val="FF0000"/>
                    </a:solidFill>
                  </a:rPr>
                  <a:t>average acceleration </a:t>
                </a:r>
                <a:r>
                  <a:rPr lang="en-US" dirty="0"/>
                  <a:t>between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AU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AU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/>
                  <a:t>?</a:t>
                </a:r>
                <a:endParaRPr lang="en-US" dirty="0"/>
              </a:p>
            </p:txBody>
          </p:sp>
        </mc:Choice>
        <mc:Fallback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586480"/>
                <a:ext cx="5689922" cy="2791169"/>
              </a:xfrm>
              <a:prstGeom prst="rect">
                <a:avLst/>
              </a:prstGeom>
              <a:blipFill rotWithShape="1">
                <a:blip r:embed="rId2"/>
                <a:stretch>
                  <a:fillRect t="-842" r="6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6787524" y="3601965"/>
                <a:ext cx="2407710" cy="7351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AU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AU" sz="2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𝑑𝑥</m:t>
                          </m:r>
                        </m:num>
                        <m:den>
                          <m:r>
                            <a:rPr lang="en-AU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AU" sz="2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AU" sz="2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sz="2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AU" sz="2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2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22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7524" y="3601965"/>
                <a:ext cx="2407710" cy="735138"/>
              </a:xfrm>
              <a:prstGeom prst="rect">
                <a:avLst/>
              </a:prstGeom>
              <a:blipFill rotWithShape="1">
                <a:blip r:embed="rId3"/>
                <a:stretch>
                  <a:fillRect t="-33" r="18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9505101" y="4004507"/>
                <a:ext cx="18419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AU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e>
                      </m:d>
                      <m:r>
                        <a:rPr lang="en-AU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AU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AU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AU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AU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5101" y="4004507"/>
                <a:ext cx="1841914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23" t="-53" r="11" b="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ight Arrow 8"/>
          <p:cNvSpPr/>
          <p:nvPr/>
        </p:nvSpPr>
        <p:spPr>
          <a:xfrm>
            <a:off x="9227829" y="3886716"/>
            <a:ext cx="307272" cy="232423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9498125" y="3637280"/>
                <a:ext cx="16687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AU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d>
                        <m:dPr>
                          <m:ctrlPr>
                            <a:rPr lang="en-AU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AU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AU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AU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r>
                        <m:rPr>
                          <m:sty m:val="p"/>
                        </m:rPr>
                        <a:rPr lang="en-AU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98125" y="3637280"/>
                <a:ext cx="1668790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26" r="26" b="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6757044" y="4525100"/>
                <a:ext cx="3679597" cy="7716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AU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AU" sz="2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AU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b>
                            <m:sSubPr>
                              <m:ctrlPr>
                                <a:rPr lang="en-AU" sz="2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AU" sz="2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num>
                        <m:den>
                          <m:r>
                            <a:rPr lang="en-AU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</m:den>
                      </m:f>
                      <m:r>
                        <a:rPr lang="en-AU" sz="2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sz="2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2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p>
                              <m:r>
                                <a:rPr lang="en-AU" sz="2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AU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num>
                        <m:den>
                          <m:r>
                            <a:rPr lang="en-AU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AU" sz="2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sz="2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AU" sz="2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AU" sz="2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AU" sz="2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AU" sz="2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AU" sz="24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AU" sz="24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AU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AU" sz="24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en-AU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2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57044" y="4525100"/>
                <a:ext cx="3679597" cy="771686"/>
              </a:xfrm>
              <a:prstGeom prst="rect">
                <a:avLst/>
              </a:prstGeom>
              <a:blipFill rotWithShape="1">
                <a:blip r:embed="rId6"/>
                <a:stretch>
                  <a:fillRect t="-12" r="11" b="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6736825" y="5359101"/>
                <a:ext cx="4257961" cy="7972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AU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AU" sz="22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avg</m:t>
                          </m:r>
                        </m:sub>
                      </m:sSub>
                      <m:r>
                        <a:rPr lang="en-AU" sz="2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AU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AU" sz="2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AU" sz="2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AU" sz="2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d>
                          <m:r>
                            <a:rPr lang="en-AU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AU" sz="2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AU" sz="2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d>
                            <m:dPr>
                              <m:ctrlPr>
                                <a:rPr lang="en-AU" sz="22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</m:num>
                        <m:den>
                          <m:d>
                            <m:dPr>
                              <m:ctrlPr>
                                <a:rPr lang="en-AU" sz="2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AU" sz="2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  <m:r>
                                <a:rPr lang="en-AU" sz="2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AU" sz="2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AU" sz="2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AU" sz="2200" b="0" i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den>
                      </m:f>
                      <m:r>
                        <a:rPr lang="en-AU" sz="22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AU" sz="20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AU" sz="20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lang="en-AU" sz="200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/</m:t>
                      </m:r>
                      <m:sSup>
                        <m:sSupPr>
                          <m:ctrlPr>
                            <a:rPr lang="en-AU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AU" sz="200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</m:e>
                        <m:sup>
                          <m:r>
                            <a:rPr lang="en-AU" sz="20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200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6825" y="5359101"/>
                <a:ext cx="4257961" cy="797270"/>
              </a:xfrm>
              <a:prstGeom prst="rect">
                <a:avLst/>
              </a:prstGeom>
              <a:blipFill rotWithShape="1">
                <a:blip r:embed="rId7"/>
                <a:stretch>
                  <a:fillRect l="-3" t="-42" r="9" b="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722429" cy="1325563"/>
          </a:xfrm>
        </p:spPr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Displacement from velocity vs time graph… 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91800" cy="927733"/>
          </a:xfrm>
        </p:spPr>
        <p:txBody>
          <a:bodyPr>
            <a:normAutofit/>
          </a:bodyPr>
          <a:lstStyle/>
          <a:p>
            <a:r>
              <a:rPr lang="en-US" dirty="0"/>
              <a:t>It also works the other way: displacement is the </a:t>
            </a:r>
            <a:r>
              <a:rPr lang="en-US" b="1" dirty="0"/>
              <a:t>area under an instantaneous velocity</a:t>
            </a:r>
            <a:r>
              <a:rPr lang="en-US" dirty="0"/>
              <a:t> vs time graph.</a:t>
            </a:r>
            <a:endParaRPr lang="en-US" dirty="0"/>
          </a:p>
        </p:txBody>
      </p:sp>
      <p:pic>
        <p:nvPicPr>
          <p:cNvPr id="6" name="Content Placeholder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3958" y="2822380"/>
            <a:ext cx="5400765" cy="348049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568372" y="2822380"/>
            <a:ext cx="685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[m/s]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414723" y="459375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[s]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1080145" y="4637622"/>
                <a:ext cx="4538935" cy="11065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AU" sz="2800" b="0" i="1" smtClean="0">
                          <a:latin typeface="Cambria Math" panose="02040503050406030204" pitchFamily="18" charset="0"/>
                        </a:rPr>
                        <m:t>)=</m:t>
                      </m:r>
                      <m:nary>
                        <m:naryPr>
                          <m:ctrlPr>
                            <a:rPr lang="en-AU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sSub>
                            <m:sSubPr>
                              <m:ctrlP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  <m:sup>
                          <m:sSub>
                            <m:sSubPr>
                              <m:ctrlP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sup>
                        <m:e>
                          <m:sSub>
                            <m:sSubPr>
                              <m:ctrlP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  <m:sub>
                              <m:r>
                                <a:rPr lang="en-AU" sz="28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45" y="4637622"/>
                <a:ext cx="4538935" cy="1106585"/>
              </a:xfrm>
              <a:prstGeom prst="rect">
                <a:avLst/>
              </a:prstGeom>
              <a:blipFill rotWithShape="1">
                <a:blip r:embed="rId2"/>
                <a:stretch>
                  <a:fillRect t="-20" r="13" b="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Content Placeholder 2"/>
              <p:cNvSpPr txBox="1"/>
              <p:nvPr/>
            </p:nvSpPr>
            <p:spPr>
              <a:xfrm>
                <a:off x="833603" y="3098486"/>
                <a:ext cx="5180355" cy="15867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Or equivalently, an object’s displacement between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AU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AU" i="1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AU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/>
                  <a:t> is given by the </a:t>
                </a:r>
                <a:r>
                  <a:rPr lang="en-US" dirty="0">
                    <a:solidFill>
                      <a:srgbClr val="FF0000"/>
                    </a:solidFill>
                  </a:rPr>
                  <a:t>integral</a:t>
                </a:r>
                <a:r>
                  <a:rPr lang="en-US" dirty="0"/>
                  <a:t>: </a:t>
                </a:r>
                <a:endParaRPr lang="en-US" dirty="0"/>
              </a:p>
            </p:txBody>
          </p:sp>
        </mc:Choice>
        <mc:Fallback>
          <p:sp>
            <p:nvSpPr>
              <p:cNvPr id="11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03" y="3098486"/>
                <a:ext cx="5180355" cy="1586712"/>
              </a:xfrm>
              <a:prstGeom prst="rect">
                <a:avLst/>
              </a:prstGeom>
              <a:blipFill rotWithShape="1">
                <a:blip r:embed="rId3"/>
                <a:stretch>
                  <a:fillRect l="-9" t="-1821" r="10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Velocity vs time graphs…				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91895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Question: </a:t>
            </a:r>
            <a:r>
              <a:rPr lang="en-US" dirty="0"/>
              <a:t>Suppose you know the velocity of an object as a function of time (via an expression, or a velocity vs time graph).  Which of the following quantities can be obtained from this information?</a:t>
            </a:r>
            <a:endParaRPr lang="en-US" dirty="0"/>
          </a:p>
        </p:txBody>
      </p:sp>
      <p:sp>
        <p:nvSpPr>
          <p:cNvPr id="10" name="Content Placeholder 2"/>
          <p:cNvSpPr txBox="1"/>
          <p:nvPr/>
        </p:nvSpPr>
        <p:spPr>
          <a:xfrm>
            <a:off x="838200" y="3149600"/>
            <a:ext cx="4441371" cy="3295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Initial position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Initial speed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Initial acceleration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Total distance travelled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Total displacement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Average acceleration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1" name="Content Placeholder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3958" y="2822380"/>
            <a:ext cx="5400765" cy="3480493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568372" y="2822380"/>
            <a:ext cx="685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[m/s]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1414723" y="459375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[s]</a:t>
            </a:r>
            <a:endParaRPr 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Example 1.6…							1/3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Using this velocity vs time graph: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Draw the displacement vs time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Draw the acceleration vs time</a:t>
            </a:r>
            <a:endParaRPr lang="en-US" dirty="0"/>
          </a:p>
        </p:txBody>
      </p:sp>
      <p:pic>
        <p:nvPicPr>
          <p:cNvPr id="5" name="Content Placeholder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3958" y="2822380"/>
            <a:ext cx="5400765" cy="34804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68372" y="2822380"/>
            <a:ext cx="685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[m/s]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414723" y="459375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[s]</a:t>
            </a:r>
            <a:endParaRPr lang="en-US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Example 1.6…							2/3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Using this velocity vs time graph:</a:t>
            </a:r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Draw the displacement vs time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Draw the acceleration vs time</a:t>
            </a:r>
            <a:endParaRPr lang="en-US" dirty="0"/>
          </a:p>
        </p:txBody>
      </p:sp>
      <p:pic>
        <p:nvPicPr>
          <p:cNvPr id="5" name="Content Placeholder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13958" y="2822380"/>
            <a:ext cx="5400765" cy="348049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568372" y="2822380"/>
            <a:ext cx="685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[m/s]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1414723" y="4593758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[s]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6013958" y="4733838"/>
                <a:ext cx="8921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AU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AU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3958" y="4733838"/>
                <a:ext cx="892104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57" t="-148" r="49" b="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6278549" y="3534136"/>
                <a:ext cx="12648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AU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AU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AU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549" y="3534136"/>
                <a:ext cx="1264833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24" t="-98" r="17" b="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7725932" y="2944662"/>
                <a:ext cx="89210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AU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AU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5932" y="2944662"/>
                <a:ext cx="892104" cy="369332"/>
              </a:xfrm>
              <a:prstGeom prst="rect">
                <a:avLst/>
              </a:prstGeom>
              <a:blipFill rotWithShape="1">
                <a:blip r:embed="rId4"/>
                <a:stretch>
                  <a:fillRect l="-59" t="-45" r="51" b="1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9614923" y="4080618"/>
                <a:ext cx="233807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AU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AU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AU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AU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AU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AU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d>
                        <m:dPr>
                          <m:ctrlPr>
                            <a:rPr lang="en-AU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e>
                      </m:d>
                      <m:r>
                        <a:rPr lang="en-AU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14923" y="4080618"/>
                <a:ext cx="2338076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17" t="-29" r="17" b="1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Example 1.6…							3/3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14" name="Picture 13" descr="Chart&#10;&#10;Description automatically generate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41317" y="2289842"/>
            <a:ext cx="5512483" cy="3552489"/>
          </a:xfrm>
          <a:prstGeom prst="rect">
            <a:avLst/>
          </a:prstGeom>
        </p:spPr>
      </p:pic>
      <p:pic>
        <p:nvPicPr>
          <p:cNvPr id="16" name="Picture 15" descr="Chart, line chart&#10;&#10;Description automatically generated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5777" y="2328262"/>
            <a:ext cx="4722908" cy="343722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110692" y="1706257"/>
            <a:ext cx="21932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Displacement vs time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803280" y="1690688"/>
            <a:ext cx="2082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Acceleration vs time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Lecture 1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Vectors and scalars; motion graphs and free fall…</a:t>
            </a:r>
            <a:endParaRPr lang="en-US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Example 1.7…							1/2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12775"/>
          </a:xfrm>
        </p:spPr>
        <p:txBody>
          <a:bodyPr/>
          <a:lstStyle/>
          <a:p>
            <a:r>
              <a:rPr lang="en-US" dirty="0"/>
              <a:t>The velocity of an object is given by: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4359668" y="2546600"/>
                <a:ext cx="23081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AU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3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AU" sz="30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AU" sz="3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AU" sz="3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sz="3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668" y="2546600"/>
                <a:ext cx="2308196" cy="553998"/>
              </a:xfrm>
              <a:prstGeom prst="rect">
                <a:avLst/>
              </a:prstGeom>
              <a:blipFill rotWithShape="1">
                <a:blip r:embed="rId1"/>
                <a:stretch>
                  <a:fillRect l="-17" t="-45" r="16" b="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994119" y="2546600"/>
            <a:ext cx="2661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 is in time in units of s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>
                <a:solidFill>
                  <a:srgbClr val="0070C0"/>
                </a:solidFill>
              </a:rPr>
              <a:t> is velocity in units of m/s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/>
              <p:cNvSpPr txBox="1"/>
              <p:nvPr/>
            </p:nvSpPr>
            <p:spPr>
              <a:xfrm>
                <a:off x="838200" y="3469639"/>
                <a:ext cx="10515600" cy="28194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The object starts from the position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US" dirty="0"/>
                  <a:t>.</a:t>
                </a: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Sketch a </a:t>
                </a:r>
                <a:r>
                  <a:rPr lang="en-US" dirty="0">
                    <a:solidFill>
                      <a:srgbClr val="FF0000"/>
                    </a:solidFill>
                  </a:rPr>
                  <a:t>velocity vs time</a:t>
                </a:r>
                <a:r>
                  <a:rPr lang="en-US" dirty="0"/>
                  <a:t> graph from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AU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AU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AU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b="0" i="0" dirty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/>
                  <a:t>.</a:t>
                </a: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Write an expression for the </a:t>
                </a:r>
                <a:r>
                  <a:rPr lang="en-US" dirty="0">
                    <a:solidFill>
                      <a:srgbClr val="FF0000"/>
                    </a:solidFill>
                  </a:rPr>
                  <a:t>displacement</a:t>
                </a:r>
                <a:r>
                  <a:rPr lang="en-US" dirty="0"/>
                  <a:t> of the object.</a:t>
                </a: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Sketch an </a:t>
                </a:r>
                <a:r>
                  <a:rPr lang="en-US" dirty="0">
                    <a:solidFill>
                      <a:srgbClr val="FF0000"/>
                    </a:solidFill>
                  </a:rPr>
                  <a:t>acceleration vs time</a:t>
                </a:r>
                <a:r>
                  <a:rPr lang="en-US" dirty="0"/>
                  <a:t> graph.</a:t>
                </a: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Describe in words the motion of this object over the 10 seconds.</a:t>
                </a:r>
                <a:endParaRPr lang="en-US" dirty="0"/>
              </a:p>
            </p:txBody>
          </p:sp>
        </mc:Choice>
        <mc:Fallback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69639"/>
                <a:ext cx="10515600" cy="2819401"/>
              </a:xfrm>
              <a:prstGeom prst="rect">
                <a:avLst/>
              </a:prstGeom>
              <a:blipFill rotWithShape="1">
                <a:blip r:embed="rId2"/>
                <a:stretch>
                  <a:fillRect t="-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Example 1.7…							2/2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612775"/>
          </a:xfrm>
        </p:spPr>
        <p:txBody>
          <a:bodyPr/>
          <a:lstStyle/>
          <a:p>
            <a:r>
              <a:rPr lang="en-US" dirty="0"/>
              <a:t>The velocity of an object is given by: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4359668" y="2546600"/>
                <a:ext cx="2308196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0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AU" sz="30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AU" sz="3000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AU" sz="3000" b="0" i="1" smtClean="0">
                          <a:latin typeface="Cambria Math" panose="02040503050406030204" pitchFamily="18" charset="0"/>
                        </a:rPr>
                        <m:t>)=</m:t>
                      </m:r>
                      <m:r>
                        <a:rPr lang="en-AU" sz="3000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AU" sz="30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sz="3000" b="0" i="1" smtClean="0">
                          <a:latin typeface="Cambria Math" panose="02040503050406030204" pitchFamily="18" charset="0"/>
                        </a:rPr>
                        <m:t>𝑡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9668" y="2546600"/>
                <a:ext cx="2308196" cy="553998"/>
              </a:xfrm>
              <a:prstGeom prst="rect">
                <a:avLst/>
              </a:prstGeom>
              <a:blipFill rotWithShape="1">
                <a:blip r:embed="rId1"/>
                <a:stretch>
                  <a:fillRect l="-17" t="-45" r="16" b="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994119" y="2546600"/>
            <a:ext cx="26610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 is in time in units of s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>
                <a:solidFill>
                  <a:srgbClr val="0070C0"/>
                </a:solidFill>
              </a:rPr>
              <a:t> is velocity in units of m/s</a:t>
            </a:r>
            <a:endParaRPr lang="en-US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2"/>
              <p:cNvSpPr txBox="1"/>
              <p:nvPr/>
            </p:nvSpPr>
            <p:spPr>
              <a:xfrm>
                <a:off x="838200" y="3469639"/>
                <a:ext cx="10515600" cy="281940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dirty="0"/>
                  <a:t>The object starts from the position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US" dirty="0"/>
                  <a:t>.</a:t>
                </a: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Sketch a </a:t>
                </a:r>
                <a:r>
                  <a:rPr lang="en-US" dirty="0">
                    <a:solidFill>
                      <a:srgbClr val="FF0000"/>
                    </a:solidFill>
                  </a:rPr>
                  <a:t>velocity vs time</a:t>
                </a:r>
                <a:r>
                  <a:rPr lang="en-US" dirty="0"/>
                  <a:t> graph from </a:t>
                </a:r>
                <a14:m>
                  <m:oMath xmlns:m="http://schemas.openxmlformats.org/officeDocument/2006/math">
                    <m:r>
                      <a:rPr lang="en-AU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AU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/>
                  <a:t> to </a:t>
                </a:r>
                <a14:m>
                  <m:oMath xmlns:m="http://schemas.openxmlformats.org/officeDocument/2006/math">
                    <m:r>
                      <a:rPr lang="en-AU" b="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AU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b="0" i="0" dirty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/>
                  <a:t>.</a:t>
                </a: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Write an expression for the </a:t>
                </a:r>
                <a:r>
                  <a:rPr lang="en-US" dirty="0">
                    <a:solidFill>
                      <a:srgbClr val="FF0000"/>
                    </a:solidFill>
                  </a:rPr>
                  <a:t>displacement</a:t>
                </a:r>
                <a:r>
                  <a:rPr lang="en-US" dirty="0"/>
                  <a:t> of the object.</a:t>
                </a: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Sketch an </a:t>
                </a:r>
                <a:r>
                  <a:rPr lang="en-US" dirty="0">
                    <a:solidFill>
                      <a:srgbClr val="FF0000"/>
                    </a:solidFill>
                  </a:rPr>
                  <a:t>acceleration vs time</a:t>
                </a:r>
                <a:r>
                  <a:rPr lang="en-US" dirty="0"/>
                  <a:t> graph.</a:t>
                </a: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Describe in words the motion of this object over the 10 seconds.</a:t>
                </a:r>
                <a:endParaRPr lang="en-US" dirty="0"/>
              </a:p>
            </p:txBody>
          </p:sp>
        </mc:Choice>
        <mc:Fallback>
          <p:sp>
            <p:nvSpPr>
              <p:cNvPr id="6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69639"/>
                <a:ext cx="10515600" cy="2819401"/>
              </a:xfrm>
              <a:prstGeom prst="rect">
                <a:avLst/>
              </a:prstGeom>
              <a:blipFill rotWithShape="1">
                <a:blip r:embed="rId2"/>
                <a:stretch>
                  <a:fillRect t="-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9139614" y="4096593"/>
                <a:ext cx="2871748" cy="71173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AU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AU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AU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trlPr>
                            <a:rPr lang="en-AU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AU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AU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  <m:e>
                          <m:r>
                            <a:rPr lang="en-AU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𝑑𝑡</m:t>
                          </m:r>
                          <m:r>
                            <a:rPr lang="en-AU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AU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AU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AU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AU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9614" y="4096593"/>
                <a:ext cx="2871748" cy="711733"/>
              </a:xfrm>
              <a:prstGeom prst="rect">
                <a:avLst/>
              </a:prstGeom>
              <a:blipFill rotWithShape="1">
                <a:blip r:embed="rId3"/>
                <a:stretch>
                  <a:fillRect l="-2" t="-29" r="12" b="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9725223" y="4705863"/>
                <a:ext cx="2286139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AU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AU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AU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AU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AU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AU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AU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AU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AU" b="0" i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5223" y="4705863"/>
                <a:ext cx="2286139" cy="646331"/>
              </a:xfrm>
              <a:prstGeom prst="rect">
                <a:avLst/>
              </a:prstGeom>
              <a:blipFill rotWithShape="1">
                <a:blip r:embed="rId4"/>
                <a:stretch>
                  <a:fillRect l="-9" t="-79" r="15" b="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ight Arrow 9"/>
          <p:cNvSpPr/>
          <p:nvPr/>
        </p:nvSpPr>
        <p:spPr>
          <a:xfrm>
            <a:off x="9524933" y="4618814"/>
            <a:ext cx="400580" cy="240219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6824749" y="5052478"/>
                <a:ext cx="126278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AU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AU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AU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4749" y="5052478"/>
                <a:ext cx="1262782" cy="369332"/>
              </a:xfrm>
              <a:prstGeom prst="rect">
                <a:avLst/>
              </a:prstGeom>
              <a:blipFill rotWithShape="1">
                <a:blip r:embed="rId5"/>
                <a:stretch>
                  <a:fillRect l="-32" t="-113" r="14" b="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Chart, line chart&#10;&#10;Description automatically generate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71211" y="260772"/>
            <a:ext cx="3232639" cy="227182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/>
              <p:cNvSpPr txBox="1"/>
              <p:nvPr/>
            </p:nvSpPr>
            <p:spPr>
              <a:xfrm>
                <a:off x="811891" y="6097187"/>
                <a:ext cx="1100173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0070C0"/>
                    </a:solidFill>
                  </a:rPr>
                  <a:t>Object decelerates and comes to a stop at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b="0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.  From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>
                    <a:solidFill>
                      <a:srgbClr val="0070C0"/>
                    </a:solidFill>
                  </a:rPr>
                  <a:t>, the object accelerates in the negative x-direction.</a:t>
                </a:r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891" y="6097187"/>
                <a:ext cx="11001736" cy="369332"/>
              </a:xfrm>
              <a:prstGeom prst="rect">
                <a:avLst/>
              </a:prstGeom>
              <a:blipFill rotWithShape="1">
                <a:blip r:embed="rId7"/>
                <a:stretch>
                  <a:fillRect l="-3" t="-149" r="1" b="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Free fall…								1/2</a:t>
            </a:r>
            <a:endParaRPr lang="en-US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7"/>
                <a:ext cx="10515600" cy="2676036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Free fall refers to the accelerated motion of an object </a:t>
                </a:r>
                <a:r>
                  <a:rPr lang="en-US" dirty="0">
                    <a:solidFill>
                      <a:srgbClr val="FF0000"/>
                    </a:solidFill>
                  </a:rPr>
                  <a:t>close to the surface of the Earth</a:t>
                </a:r>
                <a:r>
                  <a:rPr lang="en-US" dirty="0"/>
                  <a:t> due to the </a:t>
                </a:r>
                <a:r>
                  <a:rPr lang="en-US" b="1" dirty="0"/>
                  <a:t>attractive gravitational force</a:t>
                </a:r>
                <a:r>
                  <a:rPr lang="en-US" dirty="0"/>
                  <a:t> of the Earth.</a:t>
                </a:r>
                <a:endParaRPr lang="en-US" dirty="0"/>
              </a:p>
              <a:p>
                <a:endParaRPr lang="en-US" dirty="0"/>
              </a:p>
              <a:p>
                <a:r>
                  <a:rPr lang="en-US" b="1" dirty="0"/>
                  <a:t>Question: </a:t>
                </a:r>
                <a:r>
                  <a:rPr lang="en-US" dirty="0"/>
                  <a:t>Is the acceleration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constant?</a:t>
                </a: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7"/>
                <a:ext cx="10515600" cy="2676036"/>
              </a:xfrm>
              <a:blipFill rotWithShape="1">
                <a:blip r:embed="rId1"/>
                <a:stretch>
                  <a:fillRect b="-19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Free fall…								2/2</a:t>
            </a:r>
            <a:endParaRPr lang="en-US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481146" cy="4329642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/>
                  <a:t>The free-fall acceleration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𝑔</m:t>
                    </m:r>
                  </m:oMath>
                </a14:m>
                <a:r>
                  <a:rPr lang="en-US" dirty="0"/>
                  <a:t> depends in principle on exactly </a:t>
                </a:r>
                <a:r>
                  <a:rPr lang="en-US" dirty="0">
                    <a:solidFill>
                      <a:srgbClr val="FF0000"/>
                    </a:solidFill>
                  </a:rPr>
                  <a:t>how far an object is from the Earth’s </a:t>
                </a:r>
                <a:r>
                  <a:rPr lang="en-US" dirty="0" err="1">
                    <a:solidFill>
                      <a:srgbClr val="FF0000"/>
                    </a:solidFill>
                  </a:rPr>
                  <a:t>centre</a:t>
                </a:r>
                <a:r>
                  <a:rPr lang="en-US" dirty="0"/>
                  <a:t>.</a:t>
                </a:r>
                <a:endParaRPr lang="en-US" dirty="0"/>
              </a:p>
              <a:p>
                <a:pPr lvl="5"/>
                <a:endParaRPr lang="en-US" dirty="0"/>
              </a:p>
              <a:p>
                <a:pPr lvl="1"/>
                <a:r>
                  <a:rPr lang="en-US" dirty="0"/>
                  <a:t>The Earth is not exactly spherical: </a:t>
                </a: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AU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9</m:t>
                    </m:r>
                    <m:r>
                      <a:rPr lang="en-AU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AU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78</m:t>
                    </m:r>
                    <m:r>
                      <a:rPr lang="en-AU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type m:val="lin"/>
                        <m:ctrlPr>
                          <a:rPr lang="en-AU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AU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num>
                      <m:den>
                        <m:sSup>
                          <m:sSupPr>
                            <m:ctrlPr>
                              <a:rPr lang="en-AU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AU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p>
                            <m:r>
                              <a:rPr lang="en-AU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at the equator; </a:t>
                </a:r>
                <a14:m>
                  <m:oMath xmlns:m="http://schemas.openxmlformats.org/officeDocument/2006/math">
                    <m:r>
                      <a:rPr lang="en-A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A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9</m:t>
                    </m:r>
                    <m:r>
                      <a:rPr lang="en-A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A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83</m:t>
                    </m:r>
                    <m:r>
                      <a:rPr lang="en-AU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type m:val="lin"/>
                        <m:ctrlPr>
                          <a:rPr lang="en-AU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AU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num>
                      <m:den>
                        <m:sSup>
                          <m:sSupPr>
                            <m:ctrlPr>
                              <a:rPr lang="en-AU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AU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p>
                            <m:r>
                              <a:rPr lang="en-AU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 at the poles.</a:t>
                </a:r>
                <a:endParaRPr lang="en-US" dirty="0"/>
              </a:p>
              <a:p>
                <a:pPr lvl="2"/>
                <a:endParaRPr lang="en-US" dirty="0"/>
              </a:p>
              <a:p>
                <a:pPr lvl="1"/>
                <a:r>
                  <a:rPr lang="en-US" dirty="0"/>
                  <a:t>For our purposes, it suffices to take </a:t>
                </a:r>
                <a14:m>
                  <m:oMath xmlns:m="http://schemas.openxmlformats.org/officeDocument/2006/math">
                    <m:r>
                      <a:rPr lang="en-AU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AU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9</m:t>
                    </m:r>
                    <m:r>
                      <a:rPr lang="en-AU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.</m:t>
                    </m:r>
                    <m:r>
                      <a:rPr lang="en-AU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8</m:t>
                    </m:r>
                    <m:r>
                      <a:rPr lang="en-AU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type m:val="lin"/>
                        <m:ctrlPr>
                          <a:rPr lang="en-AU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AU" b="0" i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m</m:t>
                        </m:r>
                      </m:num>
                      <m:den>
                        <m:sSup>
                          <m:sSupPr>
                            <m:ctrlPr>
                              <a:rPr lang="en-AU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AU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</m:e>
                          <m:sup>
                            <m:r>
                              <a:rPr lang="en-AU" b="0" i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dirty="0"/>
                  <a:t>, as long as the object remains </a:t>
                </a:r>
                <a:r>
                  <a:rPr lang="en-US" b="1" dirty="0"/>
                  <a:t>close to the surface of the Earth</a:t>
                </a:r>
                <a:r>
                  <a:rPr lang="en-US" dirty="0"/>
                  <a:t>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481146" cy="4329642"/>
              </a:xfrm>
              <a:blipFill rotWithShape="1">
                <a:blip r:embed="rId1"/>
                <a:stretch>
                  <a:fillRect t="-543" r="13" b="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undefined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250" y="1993900"/>
            <a:ext cx="6350142" cy="4329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797800" y="1573491"/>
            <a:ext cx="38988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PREM = Primary Reference Earth Model</a:t>
            </a:r>
            <a:endParaRPr lang="en-US" dirty="0">
              <a:solidFill>
                <a:srgbClr val="0070C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>
            <a:off x="10668000" y="1942823"/>
            <a:ext cx="618067" cy="13761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9946222" y="4016446"/>
            <a:ext cx="20616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3 density models for the Earth.</a:t>
            </a:r>
            <a:endParaRPr 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Example 1.8…							1/2 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31875"/>
          </a:xfrm>
        </p:spPr>
        <p:txBody>
          <a:bodyPr/>
          <a:lstStyle/>
          <a:p>
            <a:r>
              <a:rPr lang="en-US" dirty="0"/>
              <a:t>Draw an acceleration, velocity and displacement graph for a ball dropped from a height of 10 m.  Neglect air resistance.</a:t>
            </a:r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Example 1.8…							2/2 </a:t>
            </a:r>
            <a:endParaRPr lang="en-US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600" cy="10318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Draw an acceleration, velocity and displacement graph for a ball dropped from a height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AU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AU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b="0" i="0" smtClean="0">
                        <a:latin typeface="Cambria Math" panose="02040503050406030204" pitchFamily="18" charset="0"/>
                      </a:rPr>
                      <m:t>m</m:t>
                    </m:r>
                  </m:oMath>
                </a14:m>
                <a:r>
                  <a:rPr lang="en-US" dirty="0"/>
                  <a:t>.  Neglect air resistance.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600" cy="1031875"/>
              </a:xfr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1697858" y="3351482"/>
                <a:ext cx="11247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acc>
                      <m:r>
                        <a:rPr lang="en-AU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AU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𝑔</m:t>
                      </m:r>
                      <m:acc>
                        <m:accPr>
                          <m:ctrlPr>
                            <a:rPr lang="en-AU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7858" y="3351482"/>
                <a:ext cx="1124795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45" t="-159" r="7" b="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5599653" y="3351482"/>
                <a:ext cx="126701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en-AU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AU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𝑔𝑡</m:t>
                      </m:r>
                      <m:r>
                        <a:rPr lang="en-AU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trlPr>
                            <a:rPr lang="en-AU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9653" y="3351482"/>
                <a:ext cx="1267014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18" t="-159" r="33" b="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8843539" y="3119685"/>
                <a:ext cx="2294346" cy="6186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acc>
                      <m:r>
                        <a:rPr lang="en-AU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AU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AU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AU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AU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r>
                            <a:rPr lang="en-AU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sSup>
                            <m:sSupPr>
                              <m:ctrlPr>
                                <a:rPr lang="en-AU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AU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AU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AU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AU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AU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AU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acc>
                        <m:accPr>
                          <m:ctrlPr>
                            <a:rPr lang="en-AU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539" y="3119685"/>
                <a:ext cx="2294346" cy="618631"/>
              </a:xfrm>
              <a:prstGeom prst="rect">
                <a:avLst/>
              </a:prstGeom>
              <a:blipFill rotWithShape="1">
                <a:blip r:embed="rId4"/>
                <a:stretch>
                  <a:fillRect l="-23" t="-91" r="27" b="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Chart, line chart&#10;&#10;Description automatically generated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739" y="4000501"/>
            <a:ext cx="3631034" cy="2340000"/>
          </a:xfrm>
          <a:prstGeom prst="rect">
            <a:avLst/>
          </a:prstGeom>
        </p:spPr>
      </p:pic>
      <p:pic>
        <p:nvPicPr>
          <p:cNvPr id="11" name="Picture 10" descr="Chart, line chart&#10;&#10;Description automatically generated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8617" y="4000501"/>
            <a:ext cx="3600000" cy="2340000"/>
          </a:xfrm>
          <a:prstGeom prst="rect">
            <a:avLst/>
          </a:prstGeom>
        </p:spPr>
      </p:pic>
      <p:pic>
        <p:nvPicPr>
          <p:cNvPr id="13" name="Picture 12" descr="Chart, line chart&#10;&#10;Description automatically generated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42353" y="4000501"/>
            <a:ext cx="3539496" cy="234000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753533" y="2971800"/>
            <a:ext cx="0" cy="74901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/>
              <p:cNvSpPr txBox="1"/>
              <p:nvPr/>
            </p:nvSpPr>
            <p:spPr>
              <a:xfrm>
                <a:off x="567841" y="2602468"/>
                <a:ext cx="37138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AU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841" y="2602468"/>
                <a:ext cx="371384" cy="369332"/>
              </a:xfrm>
              <a:prstGeom prst="rect">
                <a:avLst/>
              </a:prstGeom>
              <a:blipFill rotWithShape="1">
                <a:blip r:embed="rId8"/>
                <a:stretch>
                  <a:fillRect l="-41" t="-64" r="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928115" y="3091131"/>
            <a:ext cx="252000" cy="252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/>
          <p:cNvCxnSpPr>
            <a:stCxn id="12" idx="4"/>
          </p:cNvCxnSpPr>
          <p:nvPr/>
        </p:nvCxnSpPr>
        <p:spPr>
          <a:xfrm>
            <a:off x="1054115" y="3343131"/>
            <a:ext cx="0" cy="272136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Problem 1.1…</a:t>
            </a:r>
            <a:endParaRPr lang="en-US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876800" cy="466725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/>
                  <a:t>The particle shown in this graph starts from rest at the origin.</a:t>
                </a: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What is the initial velocity?</a:t>
                </a: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Sketch a velocity versus time graph.</a:t>
                </a: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What is its displacement 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/>
                  <a:t>?</a:t>
                </a: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What is its displacement between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b="0" i="0" dirty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𝑠</m:t>
                    </m:r>
                  </m:oMath>
                </a14:m>
                <a:r>
                  <a:rPr lang="en-US" dirty="0"/>
                  <a:t>?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876800" cy="4667250"/>
              </a:xfrm>
              <a:blipFill rotWithShape="1">
                <a:blip r:embed="rId1"/>
                <a:stretch>
                  <a:fillRect t="-6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3911" y="1825625"/>
            <a:ext cx="5536407" cy="3567907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Problem 1.2…</a:t>
            </a:r>
            <a:endParaRPr lang="en-US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jogger runs at a constant speed of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km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h</m:t>
                    </m:r>
                  </m:oMath>
                </a14:m>
                <a:r>
                  <a:rPr lang="en-US" dirty="0"/>
                  <a:t>. They run in a northerly direction for 25 minutes and then run in a westerly direction for 35 minutes.</a:t>
                </a:r>
                <a:endParaRPr lang="en-US" dirty="0"/>
              </a:p>
              <a:p>
                <a:pPr lvl="5"/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Give their displacement in </a:t>
                </a:r>
                <a:r>
                  <a:rPr lang="en-US" dirty="0" err="1"/>
                  <a:t>metres</a:t>
                </a:r>
                <a:r>
                  <a:rPr lang="en-US" dirty="0"/>
                  <a:t> in unit vector notation, with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being an easterly unit vector, and </a:t>
                </a:r>
                <a14:m>
                  <m:oMath xmlns:m="http://schemas.openxmlformats.org/officeDocument/2006/math">
                    <m:acc>
                      <m:acc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AU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 dirty="0"/>
                  <a:t> being a northerly unit vector.</a:t>
                </a:r>
                <a:endParaRPr lang="en-US" dirty="0"/>
              </a:p>
              <a:p>
                <a:pPr marL="3714750" lvl="7" indent="-514350">
                  <a:buFont typeface="+mj-lt"/>
                  <a:buAutoNum type="arabicPeriod"/>
                </a:pP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What is the average velocity of the jogger?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Problem 1.3…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10515600" cy="553998"/>
          </a:xfrm>
        </p:spPr>
        <p:txBody>
          <a:bodyPr>
            <a:normAutofit/>
          </a:bodyPr>
          <a:lstStyle/>
          <a:p>
            <a:r>
              <a:rPr lang="en-US" dirty="0"/>
              <a:t>A particle moves along the x-axis. Its position is described by: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3952240" y="2532697"/>
                <a:ext cx="2705741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AU" sz="3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30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00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00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AU" sz="3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AU" sz="30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AU" sz="30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AU" sz="30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sz="3000" b="0" i="1" dirty="0" smtClean="0">
                          <a:latin typeface="Cambria Math" panose="02040503050406030204" pitchFamily="18" charset="0"/>
                        </a:rPr>
                        <m:t>7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240" y="2532697"/>
                <a:ext cx="2705741" cy="553998"/>
              </a:xfrm>
              <a:prstGeom prst="rect">
                <a:avLst/>
              </a:prstGeom>
              <a:blipFill rotWithShape="1">
                <a:blip r:embed="rId1"/>
                <a:stretch>
                  <a:fillRect t="-57" b="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Content Placeholder 2"/>
              <p:cNvSpPr txBox="1"/>
              <p:nvPr/>
            </p:nvSpPr>
            <p:spPr>
              <a:xfrm>
                <a:off x="838200" y="3429000"/>
                <a:ext cx="10515600" cy="296164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What is the displacement of the particle in its first five seconds?</a:t>
                </a:r>
                <a:endParaRPr lang="en-US" dirty="0"/>
              </a:p>
              <a:p>
                <a:pPr marL="4171950" lvl="8" indent="-514350">
                  <a:buFont typeface="+mj-lt"/>
                  <a:buAutoNum type="arabicPeriod"/>
                </a:pPr>
                <a:endParaRPr lang="en-US" sz="5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What distance does the particle travel in the first five seconds?</a:t>
                </a:r>
                <a:endParaRPr lang="en-US" dirty="0"/>
              </a:p>
              <a:p>
                <a:pPr marL="4171950" lvl="8" indent="-514350">
                  <a:buFont typeface="+mj-lt"/>
                  <a:buAutoNum type="arabicPeriod"/>
                </a:pPr>
                <a:endParaRPr lang="en-US" sz="5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What is the average velocity of the particle in the first five seconds?</a:t>
                </a:r>
                <a:endParaRPr lang="en-US" dirty="0"/>
              </a:p>
              <a:p>
                <a:pPr marL="4171950" lvl="8" indent="-514350">
                  <a:buFont typeface="+mj-lt"/>
                  <a:buAutoNum type="arabicPeriod"/>
                </a:pPr>
                <a:endParaRPr lang="en-US" sz="5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What is the instantaneous velocity of the particle 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AU" b="0" i="0" dirty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/>
                  <a:t> and 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/>
                  <a:t>?</a:t>
                </a:r>
                <a:endParaRPr lang="en-US" dirty="0"/>
              </a:p>
            </p:txBody>
          </p:sp>
        </mc:Choice>
        <mc:Fallback>
          <p:sp>
            <p:nvSpPr>
              <p:cNvPr id="5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3429000"/>
                <a:ext cx="10515600" cy="296164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7973799" y="2486530"/>
            <a:ext cx="3000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 is in time in units of seconds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solidFill>
                  <a:srgbClr val="0070C0"/>
                </a:solidFill>
              </a:rPr>
              <a:t> is position in units of </a:t>
            </a:r>
            <a:r>
              <a:rPr lang="en-US" dirty="0" err="1">
                <a:solidFill>
                  <a:srgbClr val="0070C0"/>
                </a:solidFill>
              </a:rPr>
              <a:t>metres</a:t>
            </a:r>
            <a:endParaRPr lang="en-US" dirty="0">
              <a:solidFill>
                <a:srgbClr val="0070C0"/>
              </a:solidFill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Problem 1.4…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572135"/>
          </a:xfrm>
        </p:spPr>
        <p:txBody>
          <a:bodyPr/>
          <a:lstStyle/>
          <a:p>
            <a:r>
              <a:rPr lang="en-US" dirty="0"/>
              <a:t>The displacement of an object is described by: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3952240" y="2532697"/>
                <a:ext cx="3353482" cy="5539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AU" sz="3000" b="0" i="1" dirty="0" smtClean="0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AU" sz="30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AU" sz="3000" b="0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300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000" i="1" baseline="30000" dirty="0" smtClean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300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AU" sz="3000" b="0" i="1" dirty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AU" sz="3000" b="0" i="1" dirty="0" smtClean="0">
                          <a:latin typeface="Cambria Math" panose="02040503050406030204" pitchFamily="18" charset="0"/>
                        </a:rPr>
                        <m:t>3</m:t>
                      </m:r>
                      <m:r>
                        <a:rPr lang="en-AU" sz="3000" b="0" i="1" dirty="0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sz="3000" i="1" dirty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sz="3000" i="1" dirty="0" smtClean="0">
                          <a:latin typeface="Cambria Math" panose="02040503050406030204" pitchFamily="18" charset="0"/>
                        </a:rPr>
                        <m:t>5</m:t>
                      </m:r>
                    </m:oMath>
                  </m:oMathPara>
                </a14:m>
                <a:endParaRPr lang="en-US" sz="3000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2240" y="2532697"/>
                <a:ext cx="3353482" cy="553998"/>
              </a:xfrm>
              <a:prstGeom prst="rect">
                <a:avLst/>
              </a:prstGeom>
              <a:blipFill rotWithShape="1">
                <a:blip r:embed="rId1"/>
                <a:stretch>
                  <a:fillRect t="-8998" r="1" b="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7973799" y="2486530"/>
            <a:ext cx="30008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dirty="0">
                <a:solidFill>
                  <a:srgbClr val="0070C0"/>
                </a:solidFill>
              </a:rPr>
              <a:t> is in time in units of seconds</a:t>
            </a:r>
            <a:endParaRPr lang="en-US" dirty="0">
              <a:solidFill>
                <a:srgbClr val="0070C0"/>
              </a:solidFill>
            </a:endParaRPr>
          </a:p>
          <a:p>
            <a:r>
              <a:rPr lang="en-US" i="1" dirty="0">
                <a:solidFill>
                  <a:srgbClr val="0070C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solidFill>
                  <a:srgbClr val="0070C0"/>
                </a:solidFill>
              </a:rPr>
              <a:t> is position in units of </a:t>
            </a:r>
            <a:r>
              <a:rPr lang="en-US" dirty="0" err="1">
                <a:solidFill>
                  <a:srgbClr val="0070C0"/>
                </a:solidFill>
              </a:rPr>
              <a:t>metres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6" name="Content Placeholder 2"/>
          <p:cNvSpPr txBox="1"/>
          <p:nvPr/>
        </p:nvSpPr>
        <p:spPr>
          <a:xfrm>
            <a:off x="838200" y="3428999"/>
            <a:ext cx="10515600" cy="2747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14350" indent="-514350">
              <a:buFont typeface="+mj-lt"/>
              <a:buAutoNum type="arabicPeriod"/>
            </a:pPr>
            <a:r>
              <a:rPr lang="en-US" dirty="0"/>
              <a:t>Write down an expression for the velocity of the object.</a:t>
            </a:r>
            <a:endParaRPr lang="en-US" dirty="0"/>
          </a:p>
          <a:p>
            <a:pPr marL="2800350" lvl="5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Write down an expression for the acceleration of the object.</a:t>
            </a:r>
            <a:endParaRPr lang="en-US" dirty="0"/>
          </a:p>
          <a:p>
            <a:pPr marL="2800350" lvl="5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Plot graphs showing the displacement vs time, velocity vs time, and acceleration vs time of this object.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Vectors and scalars…					1/2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6352476" cy="3271892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A vector has a </a:t>
            </a:r>
            <a:r>
              <a:rPr lang="en-US" b="1" dirty="0"/>
              <a:t>magnitude</a:t>
            </a:r>
            <a:r>
              <a:rPr lang="en-US" dirty="0"/>
              <a:t> (“size”) and a </a:t>
            </a:r>
            <a:r>
              <a:rPr lang="en-US" b="1" dirty="0"/>
              <a:t>direction</a:t>
            </a:r>
            <a:r>
              <a:rPr lang="en-US" dirty="0"/>
              <a:t>.</a:t>
            </a:r>
            <a:endParaRPr lang="en-US" dirty="0"/>
          </a:p>
          <a:p>
            <a:pPr lvl="1"/>
            <a:r>
              <a:rPr lang="en-US" dirty="0"/>
              <a:t>e.g., this arrow going </a:t>
            </a:r>
            <a:r>
              <a:rPr lang="en-US" dirty="0">
                <a:solidFill>
                  <a:srgbClr val="FF0000"/>
                </a:solidFill>
              </a:rPr>
              <a:t>from point A to point B</a:t>
            </a:r>
            <a:r>
              <a:rPr lang="en-US" dirty="0"/>
              <a:t> on the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xy</a:t>
            </a:r>
            <a:r>
              <a:rPr lang="en-US" dirty="0"/>
              <a:t>-plane.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dirty="0"/>
              <a:t>A scalar is a quantity </a:t>
            </a:r>
            <a:r>
              <a:rPr lang="en-US" dirty="0">
                <a:solidFill>
                  <a:srgbClr val="FF0000"/>
                </a:solidFill>
              </a:rPr>
              <a:t>without a direction</a:t>
            </a:r>
            <a:r>
              <a:rPr lang="en-US" dirty="0"/>
              <a:t>.</a:t>
            </a:r>
            <a:endParaRPr lang="en-US" dirty="0"/>
          </a:p>
          <a:p>
            <a:pPr lvl="1"/>
            <a:r>
              <a:rPr lang="en-US" dirty="0"/>
              <a:t>e.g., </a:t>
            </a:r>
            <a:r>
              <a:rPr lang="en-US" dirty="0">
                <a:solidFill>
                  <a:srgbClr val="FF0000"/>
                </a:solidFill>
              </a:rPr>
              <a:t>the length </a:t>
            </a:r>
            <a:r>
              <a:rPr lang="en-US" dirty="0"/>
              <a:t>of this arrow,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5" name="Straight Arrow Connector 4"/>
          <p:cNvCxnSpPr/>
          <p:nvPr/>
        </p:nvCxnSpPr>
        <p:spPr>
          <a:xfrm flipV="1">
            <a:off x="7912904" y="1948933"/>
            <a:ext cx="0" cy="29218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7923416" y="4870809"/>
            <a:ext cx="305851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7421941" y="2306183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992437" y="4686143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8953428" y="2640710"/>
            <a:ext cx="930166" cy="14472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8890878" y="4067320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9841554" y="2537558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9908914" y="2264829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</a:t>
            </a:r>
            <a:endParaRPr lang="en-US" sz="2400" b="1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8935179" y="4686143"/>
            <a:ext cx="0" cy="369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9851667" y="4691398"/>
            <a:ext cx="0" cy="369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729687" y="2592425"/>
            <a:ext cx="3664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740199" y="4105968"/>
            <a:ext cx="3664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7932187" y="1640959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415110" y="3823812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761545" y="4994131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9661159" y="4994131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Right Brace 38"/>
          <p:cNvSpPr/>
          <p:nvPr/>
        </p:nvSpPr>
        <p:spPr>
          <a:xfrm rot="1976062">
            <a:off x="9538892" y="2789165"/>
            <a:ext cx="465790" cy="170289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/>
          <p:cNvSpPr txBox="1"/>
          <p:nvPr/>
        </p:nvSpPr>
        <p:spPr>
          <a:xfrm>
            <a:off x="9978786" y="354375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527988" y="3930884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</a:t>
            </a:r>
            <a:endParaRPr lang="en-US" sz="2400" b="1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dirty="0">
                <a:solidFill>
                  <a:srgbClr val="002060"/>
                </a:solidFill>
              </a:rPr>
              <a:t>Problem 1.5…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6"/>
            <a:ext cx="9687560" cy="673734"/>
          </a:xfrm>
        </p:spPr>
        <p:txBody>
          <a:bodyPr>
            <a:normAutofit/>
          </a:bodyPr>
          <a:lstStyle/>
          <a:p>
            <a:r>
              <a:rPr lang="en-US" dirty="0"/>
              <a:t>This graph shows the velocity of a car versus time.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440715" y="2843204"/>
            <a:ext cx="5146765" cy="303087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/>
              <p:nvPr/>
            </p:nvSpPr>
            <p:spPr>
              <a:xfrm>
                <a:off x="838200" y="2634298"/>
                <a:ext cx="5228968" cy="361410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lnSpcReduction="100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What is the acceleration of the car at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AU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30</m:t>
                    </m:r>
                    <m:r>
                      <a:rPr lang="en-AU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/>
                  <a:t>?</a:t>
                </a:r>
                <a:endParaRPr lang="en-US" dirty="0"/>
              </a:p>
              <a:p>
                <a:pPr marL="1885950" lvl="3" indent="-514350">
                  <a:buFont typeface="+mj-lt"/>
                  <a:buAutoNum type="arabicPeriod"/>
                </a:pPr>
                <a:endParaRPr lang="en-US" sz="5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When is the car at rest?</a:t>
                </a: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sz="5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How far does the car travel in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AU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/>
                  <a:t> shown on the graph?</a:t>
                </a: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sz="5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What is the average acceleration over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s</m:t>
                    </m:r>
                  </m:oMath>
                </a14:m>
                <a:r>
                  <a:rPr lang="en-US" dirty="0"/>
                  <a:t>?</a:t>
                </a:r>
                <a:endParaRPr lang="en-US" dirty="0"/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2634298"/>
                <a:ext cx="5228968" cy="3614102"/>
              </a:xfrm>
              <a:prstGeom prst="rect">
                <a:avLst/>
              </a:prstGeom>
              <a:blipFill rotWithShape="1">
                <a:blip r:embed="rId2"/>
                <a:stretch>
                  <a:fillRect t="-799" r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>
                <a:solidFill>
                  <a:srgbClr val="002060"/>
                </a:solidFill>
              </a:rPr>
              <a:t>Problem 1.6</a:t>
            </a:r>
            <a:r>
              <a:rPr lang="en-US" dirty="0">
                <a:solidFill>
                  <a:srgbClr val="002060"/>
                </a:solidFill>
              </a:rPr>
              <a:t>…</a:t>
            </a:r>
            <a:endParaRPr lang="en-US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 ball is dropped from 6.00 m in Sydney, where </a:t>
                </a:r>
                <a14:m>
                  <m:oMath xmlns:m="http://schemas.openxmlformats.org/officeDocument/2006/math">
                    <m:r>
                      <a:rPr lang="en-AU" b="0" i="1" dirty="0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AU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AU" b="0" i="1" dirty="0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AU" b="0" i="1" dirty="0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AU" b="0" i="1" dirty="0" smtClean="0">
                        <a:latin typeface="Cambria Math" panose="02040503050406030204" pitchFamily="18" charset="0"/>
                      </a:rPr>
                      <m:t>80</m:t>
                    </m:r>
                    <m:r>
                      <a:rPr lang="en-AU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m</m:t>
                    </m:r>
                    <m:r>
                      <a:rPr lang="en-US" i="0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m:rPr>
                        <m:sty m:val="p"/>
                      </m:rPr>
                      <a:rPr lang="en-US" i="0" dirty="0" smtClean="0">
                        <a:latin typeface="Cambria Math" panose="02040503050406030204" pitchFamily="18" charset="0"/>
                      </a:rPr>
                      <m:t>s</m:t>
                    </m:r>
                    <m:r>
                      <a:rPr lang="en-US" i="1" baseline="30000" dirty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/>
                  <a:t>. Neglect air resistance.</a:t>
                </a:r>
                <a:endParaRPr lang="en-US" dirty="0"/>
              </a:p>
              <a:p>
                <a:pPr marL="0" indent="0">
                  <a:buNone/>
                </a:pPr>
                <a:endParaRPr lang="en-US" sz="10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Write down an expression for the velocity of the ball as a function of time while it falls.</a:t>
                </a: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sz="10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Write down an expression for the height of the ball.</a:t>
                </a:r>
                <a:endParaRPr lang="en-US" dirty="0"/>
              </a:p>
              <a:p>
                <a:pPr marL="514350" indent="-514350">
                  <a:buFont typeface="+mj-lt"/>
                  <a:buAutoNum type="arabicPeriod"/>
                </a:pPr>
                <a:endParaRPr lang="en-US" sz="1000" dirty="0"/>
              </a:p>
              <a:p>
                <a:pPr marL="514350" indent="-514350">
                  <a:buFont typeface="+mj-lt"/>
                  <a:buAutoNum type="arabicPeriod"/>
                </a:pPr>
                <a:r>
                  <a:rPr lang="en-US" dirty="0"/>
                  <a:t>How long does it take the ball to reach the ground?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1"/>
                <a:stretch>
                  <a:fillRect t="-1897" b="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Vectors and scalars…					2/2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199" y="1825625"/>
            <a:ext cx="6338105" cy="3271892"/>
          </a:xfrm>
          <a:ln>
            <a:noFill/>
          </a:ln>
        </p:spPr>
        <p:txBody>
          <a:bodyPr>
            <a:normAutofit/>
          </a:bodyPr>
          <a:lstStyle/>
          <a:p>
            <a:r>
              <a:rPr lang="en-US" dirty="0"/>
              <a:t>A vector has a </a:t>
            </a:r>
            <a:r>
              <a:rPr lang="en-US" b="1" dirty="0"/>
              <a:t>magnitude</a:t>
            </a:r>
            <a:r>
              <a:rPr lang="en-US" dirty="0"/>
              <a:t> (“size”) and a </a:t>
            </a:r>
            <a:r>
              <a:rPr lang="en-US" b="1" dirty="0"/>
              <a:t>direction</a:t>
            </a:r>
            <a:r>
              <a:rPr lang="en-US" dirty="0"/>
              <a:t>.</a:t>
            </a:r>
            <a:endParaRPr lang="en-US" dirty="0"/>
          </a:p>
          <a:p>
            <a:pPr lvl="1"/>
            <a:r>
              <a:rPr lang="en-US" dirty="0"/>
              <a:t>e.g., this arrow going </a:t>
            </a:r>
            <a:r>
              <a:rPr lang="en-US" dirty="0">
                <a:solidFill>
                  <a:srgbClr val="FF0000"/>
                </a:solidFill>
              </a:rPr>
              <a:t>from point A to point B</a:t>
            </a:r>
            <a:r>
              <a:rPr lang="en-US" dirty="0"/>
              <a:t> on the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xy</a:t>
            </a:r>
            <a:r>
              <a:rPr lang="en-US" dirty="0"/>
              <a:t>-plane.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  <a:p>
            <a:r>
              <a:rPr lang="en-US" dirty="0"/>
              <a:t>A scalar is a quantity </a:t>
            </a:r>
            <a:r>
              <a:rPr lang="en-US" dirty="0">
                <a:solidFill>
                  <a:srgbClr val="FF0000"/>
                </a:solidFill>
              </a:rPr>
              <a:t>without a direction</a:t>
            </a:r>
            <a:r>
              <a:rPr lang="en-US" dirty="0"/>
              <a:t>.</a:t>
            </a:r>
            <a:endParaRPr lang="en-US" dirty="0"/>
          </a:p>
          <a:p>
            <a:pPr lvl="1"/>
            <a:r>
              <a:rPr lang="en-US" dirty="0"/>
              <a:t>e.g., </a:t>
            </a:r>
            <a:r>
              <a:rPr lang="en-US" dirty="0">
                <a:solidFill>
                  <a:srgbClr val="FF0000"/>
                </a:solidFill>
              </a:rPr>
              <a:t>the length </a:t>
            </a:r>
            <a:r>
              <a:rPr lang="en-US" dirty="0"/>
              <a:t>of this arrow,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L.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Content Placeholder 2"/>
          <p:cNvSpPr txBox="1"/>
          <p:nvPr/>
        </p:nvSpPr>
        <p:spPr>
          <a:xfrm>
            <a:off x="838200" y="5430660"/>
            <a:ext cx="10515600" cy="119062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Question: </a:t>
            </a:r>
            <a:r>
              <a:rPr lang="en-US" dirty="0"/>
              <a:t>Identify if the following quantities are vectors:</a:t>
            </a:r>
            <a:endParaRPr lang="en-US" dirty="0"/>
          </a:p>
          <a:p>
            <a:pPr lvl="1"/>
            <a:r>
              <a:rPr lang="en-US" dirty="0"/>
              <a:t>Temperature, mass, velocity, time, distance, displacement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7912904" y="1948933"/>
            <a:ext cx="0" cy="29218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7923416" y="4870809"/>
            <a:ext cx="305851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421941" y="2306183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992437" y="4686143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8953428" y="2640710"/>
            <a:ext cx="930166" cy="14472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/>
          <p:cNvSpPr/>
          <p:nvPr/>
        </p:nvSpPr>
        <p:spPr>
          <a:xfrm>
            <a:off x="8890878" y="4067320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9841554" y="2537558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908914" y="2264829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</a:t>
            </a:r>
            <a:endParaRPr lang="en-US" sz="2400" b="1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8935179" y="4686143"/>
            <a:ext cx="0" cy="369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9851667" y="4691398"/>
            <a:ext cx="0" cy="369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7729687" y="2592425"/>
            <a:ext cx="3664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40199" y="4105968"/>
            <a:ext cx="3664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932187" y="1640959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415110" y="3823812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761545" y="4994131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661159" y="4994131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ight Brace 22"/>
          <p:cNvSpPr/>
          <p:nvPr/>
        </p:nvSpPr>
        <p:spPr>
          <a:xfrm rot="1976062">
            <a:off x="9538892" y="2789165"/>
            <a:ext cx="465790" cy="170289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9978786" y="354375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endParaRPr lang="en-US" sz="24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8527988" y="3930884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</a:t>
            </a:r>
            <a:endParaRPr lang="en-US" sz="2400" b="1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rgbClr val="002060"/>
                </a:solidFill>
              </a:rPr>
              <a:t>Writing vectors in unit vector notation…	1/5</a:t>
            </a:r>
            <a:endParaRPr lang="en-US" dirty="0">
              <a:solidFill>
                <a:srgbClr val="00206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198" y="1825625"/>
                <a:ext cx="6243671" cy="4093259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This vector going from A to B denotes the </a:t>
                </a:r>
                <a:r>
                  <a:rPr lang="en-US" dirty="0">
                    <a:solidFill>
                      <a:srgbClr val="FF0000"/>
                    </a:solidFill>
                  </a:rPr>
                  <a:t>displacement</a:t>
                </a:r>
                <a:r>
                  <a:rPr lang="en-US" dirty="0"/>
                  <a:t> from A to B, </a:t>
                </a:r>
                <a:r>
                  <a:rPr lang="en-US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i="1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  <a:endParaRPr lang="en-US" i="1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endParaRPr lang="en-US" dirty="0"/>
              </a:p>
              <a:p>
                <a:r>
                  <a:rPr lang="en-US" dirty="0"/>
                  <a:t>Just so that everyone knows that it is a</a:t>
                </a:r>
                <a:r>
                  <a:rPr lang="en-US" b="1" dirty="0"/>
                  <a:t> vector</a:t>
                </a:r>
                <a:r>
                  <a:rPr lang="en-US" dirty="0"/>
                  <a:t>, we can write it either</a:t>
                </a:r>
                <a:endParaRPr lang="en-US" dirty="0"/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</a:rPr>
                  <a:t>In boldface: </a:t>
                </a:r>
                <a:r>
                  <a:rPr lang="en-US" b="1" i="1" dirty="0">
                    <a:solidFill>
                      <a:srgbClr val="FF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</a:t>
                </a:r>
                <a:r>
                  <a:rPr lang="en-US" dirty="0">
                    <a:latin typeface="Calibri" panose="020F0502020204030204" pitchFamily="34" charset="0"/>
                    <a:cs typeface="Calibri" panose="020F0502020204030204" pitchFamily="34" charset="0"/>
                  </a:rPr>
                  <a:t>, or</a:t>
                </a:r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lvl="1"/>
                <a:r>
                  <a:rPr lang="en-US" dirty="0">
                    <a:solidFill>
                      <a:srgbClr val="FF0000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With an arrow on top: </a:t>
                </a:r>
                <a14:m>
                  <m:oMath xmlns:m="http://schemas.openxmlformats.org/officeDocument/2006/math">
                    <m:acc>
                      <m:accPr>
                        <m:chr m:val="⃑"/>
                        <m:ctrlPr>
                          <a:rPr lang="en-US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</m:ctrlPr>
                      </m:accPr>
                      <m:e>
                        <m:r>
                          <a:rPr lang="en-AU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cs typeface="Calibri" panose="020F0502020204030204" pitchFamily="34" charset="0"/>
                          </a:rPr>
                          <m:t>𝑠</m:t>
                        </m:r>
                      </m:e>
                    </m:acc>
                  </m:oMath>
                </a14:m>
                <a:endParaRPr lang="en-US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  <a:p>
                <a:pPr marL="457200" lvl="1" indent="0">
                  <a:buNone/>
                </a:pPr>
                <a:r>
                  <a:rPr lang="en-US" dirty="0"/>
                  <a:t>(the second option is preferred, because it’s easier to see if you write it out by hand)</a:t>
                </a:r>
                <a:endParaRPr lang="en-US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8" y="1825625"/>
                <a:ext cx="6243671" cy="4093259"/>
              </a:xfrm>
              <a:blipFill rotWithShape="1">
                <a:blip r:embed="rId1"/>
                <a:stretch>
                  <a:fillRect l="-10" r="6" b="-130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Straight Arrow Connector 3"/>
          <p:cNvCxnSpPr/>
          <p:nvPr/>
        </p:nvCxnSpPr>
        <p:spPr>
          <a:xfrm flipV="1">
            <a:off x="7598978" y="2175641"/>
            <a:ext cx="0" cy="292187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/>
          <p:cNvCxnSpPr/>
          <p:nvPr/>
        </p:nvCxnSpPr>
        <p:spPr>
          <a:xfrm>
            <a:off x="7609490" y="5097517"/>
            <a:ext cx="305851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8639502" y="2867418"/>
            <a:ext cx="930166" cy="144728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ight Brace 20"/>
          <p:cNvSpPr/>
          <p:nvPr/>
        </p:nvSpPr>
        <p:spPr>
          <a:xfrm rot="1976062">
            <a:off x="9224966" y="3015873"/>
            <a:ext cx="465790" cy="1702890"/>
          </a:xfrm>
          <a:prstGeom prst="rightBrac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2" name="TextBox 21"/>
              <p:cNvSpPr txBox="1"/>
              <p:nvPr/>
            </p:nvSpPr>
            <p:spPr>
              <a:xfrm>
                <a:off x="9664860" y="3770461"/>
                <a:ext cx="117609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𝐿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=|</m:t>
                      </m:r>
                      <m:acc>
                        <m:accPr>
                          <m:chr m:val="⃑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acc>
                      <m:r>
                        <a:rPr lang="en-AU" sz="2400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|</m:t>
                      </m:r>
                    </m:oMath>
                  </m:oMathPara>
                </a14:m>
                <a:endParaRPr lang="en-US" sz="24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64860" y="3770461"/>
                <a:ext cx="1176091" cy="461665"/>
              </a:xfrm>
              <a:prstGeom prst="rect">
                <a:avLst/>
              </a:prstGeom>
              <a:blipFill rotWithShape="1">
                <a:blip r:embed="rId2"/>
                <a:stretch>
                  <a:fillRect l="-14" t="-101" r="20" b="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3" name="TextBox 22"/>
              <p:cNvSpPr txBox="1"/>
              <p:nvPr/>
            </p:nvSpPr>
            <p:spPr>
              <a:xfrm>
                <a:off x="8639502" y="3163270"/>
                <a:ext cx="402546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en-US" sz="24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n-AU" sz="24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Calibri" panose="020F0502020204030204" pitchFamily="34" charset="0"/>
                            </a:rPr>
                            <m:t>𝑠</m:t>
                          </m:r>
                        </m:e>
                      </m:acc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23" name="TextBox 2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9502" y="3163270"/>
                <a:ext cx="402546" cy="461665"/>
              </a:xfrm>
              <a:prstGeom prst="rect">
                <a:avLst/>
              </a:prstGeom>
              <a:blipFill rotWithShape="1">
                <a:blip r:embed="rId3"/>
                <a:stretch>
                  <a:fillRect l="-81" t="-73" r="70" b="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23"/>
          <p:cNvSpPr/>
          <p:nvPr/>
        </p:nvSpPr>
        <p:spPr>
          <a:xfrm>
            <a:off x="8589170" y="4294028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Oval 24"/>
          <p:cNvSpPr/>
          <p:nvPr/>
        </p:nvSpPr>
        <p:spPr>
          <a:xfrm>
            <a:off x="9539846" y="2764266"/>
            <a:ext cx="108000" cy="1080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9607206" y="2491537"/>
            <a:ext cx="357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B</a:t>
            </a:r>
            <a:endParaRPr lang="en-US" sz="2400" b="1" dirty="0"/>
          </a:p>
        </p:txBody>
      </p:sp>
      <p:sp>
        <p:nvSpPr>
          <p:cNvPr id="27" name="TextBox 26"/>
          <p:cNvSpPr txBox="1"/>
          <p:nvPr/>
        </p:nvSpPr>
        <p:spPr>
          <a:xfrm>
            <a:off x="8226280" y="4157592"/>
            <a:ext cx="370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A</a:t>
            </a:r>
            <a:endParaRPr lang="en-US" sz="2400" b="1" dirty="0"/>
          </a:p>
        </p:txBody>
      </p:sp>
      <p:sp>
        <p:nvSpPr>
          <p:cNvPr id="28" name="TextBox 27"/>
          <p:cNvSpPr txBox="1"/>
          <p:nvPr/>
        </p:nvSpPr>
        <p:spPr>
          <a:xfrm>
            <a:off x="7105878" y="2532891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676374" y="4912851"/>
            <a:ext cx="2872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8619116" y="4912851"/>
            <a:ext cx="0" cy="369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9535604" y="4918106"/>
            <a:ext cx="0" cy="3693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7413624" y="2819133"/>
            <a:ext cx="3664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424136" y="4332676"/>
            <a:ext cx="366433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7099047" y="4050520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8445482" y="5220839"/>
            <a:ext cx="3978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345096" y="5220839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i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19608</Words>
  <Application>WPS 演示</Application>
  <PresentationFormat>Widescreen</PresentationFormat>
  <Paragraphs>1408</Paragraphs>
  <Slides>71</Slides>
  <Notes>37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82" baseType="lpstr">
      <vt:lpstr>Arial</vt:lpstr>
      <vt:lpstr>宋体</vt:lpstr>
      <vt:lpstr>Wingdings</vt:lpstr>
      <vt:lpstr>Calibri</vt:lpstr>
      <vt:lpstr>Times New Roman</vt:lpstr>
      <vt:lpstr>Cambria Math</vt:lpstr>
      <vt:lpstr>Calibri Light</vt:lpstr>
      <vt:lpstr>微软雅黑</vt:lpstr>
      <vt:lpstr>Arial Unicode MS</vt:lpstr>
      <vt:lpstr>等线</vt:lpstr>
      <vt:lpstr>Office Theme</vt:lpstr>
      <vt:lpstr>PHYS1121/1131 Mechanics</vt:lpstr>
      <vt:lpstr>Who am I…</vt:lpstr>
      <vt:lpstr>General enquiries about everything else…</vt:lpstr>
      <vt:lpstr>Recommendations for time spent on this course</vt:lpstr>
      <vt:lpstr>Textbook reference</vt:lpstr>
      <vt:lpstr>Lecture 1</vt:lpstr>
      <vt:lpstr>Vectors and scalars…					1/2</vt:lpstr>
      <vt:lpstr>Vectors and scalars…					2/2</vt:lpstr>
      <vt:lpstr>Writing vectors in unit vector notation…	1/5</vt:lpstr>
      <vt:lpstr>Writing vectors in unit vector notation…	2/5</vt:lpstr>
      <vt:lpstr>Writing vectors in unit vector notation…	3/5</vt:lpstr>
      <vt:lpstr>Writing vectors in unit vector notation…	4/5</vt:lpstr>
      <vt:lpstr>Writing vectors in unit vector notation…	5/5</vt:lpstr>
      <vt:lpstr>Example 1.1…							1/3</vt:lpstr>
      <vt:lpstr>Example 1.1…							2/3</vt:lpstr>
      <vt:lpstr>Example 1.1…							3/3</vt:lpstr>
      <vt:lpstr>Adding vectors…						1/2</vt:lpstr>
      <vt:lpstr>Adding vectors…						2/2</vt:lpstr>
      <vt:lpstr>Subtracting vectors…					1/3</vt:lpstr>
      <vt:lpstr>Subtracting vectors…					2/3</vt:lpstr>
      <vt:lpstr>Subtracting vectors…					3/3</vt:lpstr>
      <vt:lpstr>Adding and subtracting by components…	</vt:lpstr>
      <vt:lpstr>Displacement again…</vt:lpstr>
      <vt:lpstr>Displacement vs distance…</vt:lpstr>
      <vt:lpstr>Example 1.2…							1/2</vt:lpstr>
      <vt:lpstr>Example 1.2…							2/2</vt:lpstr>
      <vt:lpstr>Example 1.3…							1/3</vt:lpstr>
      <vt:lpstr>Example 1.3…							2/3</vt:lpstr>
      <vt:lpstr>Example 1.3…							2/3</vt:lpstr>
      <vt:lpstr>Average velocity and speed…</vt:lpstr>
      <vt:lpstr>Average velocity and speed…</vt:lpstr>
      <vt:lpstr>Instantaneous velocity and speed…</vt:lpstr>
      <vt:lpstr>Instantaneous velocity and speed…</vt:lpstr>
      <vt:lpstr>Instantaneous velocity and speed…</vt:lpstr>
      <vt:lpstr>Example 1.4…							1/2</vt:lpstr>
      <vt:lpstr>Example 1.4…							2/2</vt:lpstr>
      <vt:lpstr>A word about units…</vt:lpstr>
      <vt:lpstr>SI units: Base units and derived units…</vt:lpstr>
      <vt:lpstr>Prefixes for SI units…</vt:lpstr>
      <vt:lpstr>Significant figures…						1/4</vt:lpstr>
      <vt:lpstr>Significant figures…						2/4</vt:lpstr>
      <vt:lpstr>Significant figures…						3/4</vt:lpstr>
      <vt:lpstr>Significant figures…						4/4</vt:lpstr>
      <vt:lpstr>Significant figures in calculations….		1/2</vt:lpstr>
      <vt:lpstr>Significant figures in calculations….		2/2</vt:lpstr>
      <vt:lpstr>Displacement, velocity, and acceleration…</vt:lpstr>
      <vt:lpstr>Displacement vs time graph…</vt:lpstr>
      <vt:lpstr>Velocity from displacement vs time graph. 1/3</vt:lpstr>
      <vt:lpstr>Velocity from displacement vs time graph. 2/3</vt:lpstr>
      <vt:lpstr>Velocity from displacement vs time graph. 3/3</vt:lpstr>
      <vt:lpstr>Velocity vs time graph…</vt:lpstr>
      <vt:lpstr>Acceleration from velocity vs time graph… </vt:lpstr>
      <vt:lpstr>Example 1.5…							1/2</vt:lpstr>
      <vt:lpstr>Example 1.5…							2/2</vt:lpstr>
      <vt:lpstr>Displacement from velocity vs time graph… </vt:lpstr>
      <vt:lpstr>Velocity vs time graphs…				</vt:lpstr>
      <vt:lpstr>Example 1.6…							1/3</vt:lpstr>
      <vt:lpstr>Example 1.6…							2/3</vt:lpstr>
      <vt:lpstr>Example 1.6…							3/3</vt:lpstr>
      <vt:lpstr>Example 1.7…							1/2</vt:lpstr>
      <vt:lpstr>Example 1.7…							2/2</vt:lpstr>
      <vt:lpstr>Free fall…								1/2</vt:lpstr>
      <vt:lpstr>Free fall…								2/2</vt:lpstr>
      <vt:lpstr>Example 1.8…							1/2 </vt:lpstr>
      <vt:lpstr>Example 1.8…							2/2 </vt:lpstr>
      <vt:lpstr>Problem 1.1…</vt:lpstr>
      <vt:lpstr>Problem 1.2…</vt:lpstr>
      <vt:lpstr>Problem 1.3…</vt:lpstr>
      <vt:lpstr>Problem 1.4…</vt:lpstr>
      <vt:lpstr>Problem 1.5…</vt:lpstr>
      <vt:lpstr>Problem 1.6…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PHYS1121/1131 Mechanics</dc:title>
  <dc:creator>Yvonne Wong</dc:creator>
  <cp:lastModifiedBy>Administrator</cp:lastModifiedBy>
  <cp:revision>114</cp:revision>
  <dcterms:created xsi:type="dcterms:W3CDTF">2023-04-17T00:42:00Z</dcterms:created>
  <dcterms:modified xsi:type="dcterms:W3CDTF">2024-10-10T08:31:13Z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FA78A047B73A45909C2AC4CC82CF5F99_13</vt:lpwstr>
  </property>
  <property fmtid="{D5CDD505-2E9C-101B-9397-08002B2CF9AE}" pid="3" name="KSOProductBuildVer">
    <vt:lpwstr>2052-12.1.0.16910</vt:lpwstr>
  </property>
</Properties>
</file>